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80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728315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g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815"/>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2292429" y="2707958"/>
            <a:ext cx="4756666" cy="2647474"/>
          </a:xfrm>
          <a:prstGeom prst="rect">
            <a:avLst/>
          </a:prstGeom>
        </p:spPr>
      </p:pic>
      <p:sp>
        <p:nvSpPr>
          <p:cNvPr id="5" name="Text 1"/>
          <p:cNvSpPr/>
          <p:nvPr/>
        </p:nvSpPr>
        <p:spPr>
          <a:xfrm>
            <a:off x="7581067" y="794147"/>
            <a:ext cx="4771906" cy="1985248"/>
          </a:xfrm>
          <a:prstGeom prst="rect">
            <a:avLst/>
          </a:prstGeom>
          <a:noFill/>
          <a:ln/>
        </p:spPr>
        <p:txBody>
          <a:bodyPr wrap="square" rtlCol="0" anchor="t"/>
          <a:lstStyle/>
          <a:p>
            <a:pPr marL="0" indent="0">
              <a:lnSpc>
                <a:spcPts val="5212"/>
              </a:lnSpc>
              <a:buNone/>
            </a:pPr>
            <a:r>
              <a:rPr lang="en-US" sz="4169" b="1" dirty="0">
                <a:solidFill>
                  <a:srgbClr val="000000"/>
                </a:solidFill>
                <a:latin typeface="p22-mackinac-pro" pitchFamily="34" charset="0"/>
                <a:ea typeface="p22-mackinac-pro" pitchFamily="34" charset="-122"/>
                <a:cs typeface="p22-mackinac-pro" pitchFamily="34" charset="-120"/>
              </a:rPr>
              <a:t>ESP32 Tabanlı Akıllı Su Kontrol Sistemi</a:t>
            </a:r>
            <a:endParaRPr lang="en-US" sz="4169" dirty="0"/>
          </a:p>
        </p:txBody>
      </p:sp>
      <p:sp>
        <p:nvSpPr>
          <p:cNvPr id="6" name="Text 2"/>
          <p:cNvSpPr/>
          <p:nvPr/>
        </p:nvSpPr>
        <p:spPr>
          <a:xfrm>
            <a:off x="7581067" y="2991088"/>
            <a:ext cx="4771906" cy="338852"/>
          </a:xfrm>
          <a:prstGeom prst="rect">
            <a:avLst/>
          </a:prstGeom>
          <a:noFill/>
          <a:ln/>
        </p:spPr>
        <p:txBody>
          <a:bodyPr wrap="none" rtlCol="0" anchor="t"/>
          <a:lstStyle/>
          <a:p>
            <a:pPr marL="0" indent="0">
              <a:lnSpc>
                <a:spcPts val="2668"/>
              </a:lnSpc>
              <a:buNone/>
            </a:pPr>
            <a:r>
              <a:rPr lang="en-US" sz="1668" b="1" dirty="0">
                <a:solidFill>
                  <a:srgbClr val="272525"/>
                </a:solidFill>
                <a:latin typeface="Eudoxus Sans" pitchFamily="34" charset="0"/>
                <a:ea typeface="Eudoxus Sans" pitchFamily="34" charset="-122"/>
                <a:cs typeface="Eudoxus Sans" pitchFamily="34" charset="-120"/>
              </a:rPr>
              <a:t>Proje Yöneticileri: </a:t>
            </a:r>
            <a:endParaRPr lang="en-US" sz="1668" dirty="0"/>
          </a:p>
        </p:txBody>
      </p:sp>
      <p:sp>
        <p:nvSpPr>
          <p:cNvPr id="7" name="Text 3"/>
          <p:cNvSpPr/>
          <p:nvPr/>
        </p:nvSpPr>
        <p:spPr>
          <a:xfrm>
            <a:off x="7919799" y="3520559"/>
            <a:ext cx="4433173" cy="338852"/>
          </a:xfrm>
          <a:prstGeom prst="rect">
            <a:avLst/>
          </a:prstGeom>
          <a:noFill/>
          <a:ln/>
        </p:spPr>
        <p:txBody>
          <a:bodyPr wrap="none" rtlCol="0" anchor="t"/>
          <a:lstStyle/>
          <a:p>
            <a:pPr marL="342900" indent="-342900" algn="l">
              <a:lnSpc>
                <a:spcPts val="2668"/>
              </a:lnSpc>
              <a:buSzPct val="100000"/>
              <a:buChar char="•"/>
            </a:pPr>
            <a:r>
              <a:rPr lang="en-US" sz="1668" dirty="0">
                <a:solidFill>
                  <a:srgbClr val="272525"/>
                </a:solidFill>
                <a:latin typeface="Eudoxus Sans" pitchFamily="34" charset="0"/>
                <a:ea typeface="Eudoxus Sans" pitchFamily="34" charset="-122"/>
                <a:cs typeface="Eudoxus Sans" pitchFamily="34" charset="-120"/>
              </a:rPr>
              <a:t>Ahmed Bera Ekimci  </a:t>
            </a:r>
            <a:endParaRPr lang="en-US" sz="1668" dirty="0"/>
          </a:p>
        </p:txBody>
      </p:sp>
      <p:sp>
        <p:nvSpPr>
          <p:cNvPr id="8" name="Text 4"/>
          <p:cNvSpPr/>
          <p:nvPr/>
        </p:nvSpPr>
        <p:spPr>
          <a:xfrm>
            <a:off x="7919799" y="3944064"/>
            <a:ext cx="4433173" cy="338852"/>
          </a:xfrm>
          <a:prstGeom prst="rect">
            <a:avLst/>
          </a:prstGeom>
          <a:noFill/>
          <a:ln/>
        </p:spPr>
        <p:txBody>
          <a:bodyPr wrap="none" rtlCol="0" anchor="t"/>
          <a:lstStyle/>
          <a:p>
            <a:pPr algn="l">
              <a:lnSpc>
                <a:spcPts val="2668"/>
              </a:lnSpc>
              <a:buSzPct val="100000"/>
            </a:pPr>
            <a:endParaRPr lang="en-US" sz="1668" dirty="0"/>
          </a:p>
        </p:txBody>
      </p:sp>
      <p:sp>
        <p:nvSpPr>
          <p:cNvPr id="9" name="Text 5"/>
          <p:cNvSpPr/>
          <p:nvPr/>
        </p:nvSpPr>
        <p:spPr>
          <a:xfrm>
            <a:off x="7581067" y="4473535"/>
            <a:ext cx="4771906" cy="338852"/>
          </a:xfrm>
          <a:prstGeom prst="rect">
            <a:avLst/>
          </a:prstGeom>
          <a:noFill/>
          <a:ln/>
        </p:spPr>
        <p:txBody>
          <a:bodyPr wrap="none" rtlCol="0" anchor="t"/>
          <a:lstStyle/>
          <a:p>
            <a:pPr marL="0" indent="0">
              <a:lnSpc>
                <a:spcPts val="2668"/>
              </a:lnSpc>
              <a:buNone/>
            </a:pPr>
            <a:r>
              <a:rPr lang="en-US" sz="1668" b="1" dirty="0">
                <a:solidFill>
                  <a:srgbClr val="272525"/>
                </a:solidFill>
                <a:latin typeface="Eudoxus Sans" pitchFamily="34" charset="0"/>
                <a:ea typeface="Eudoxus Sans" pitchFamily="34" charset="-122"/>
                <a:cs typeface="Eudoxus Sans" pitchFamily="34" charset="-120"/>
              </a:rPr>
              <a:t>Ders :</a:t>
            </a:r>
            <a:endParaRPr lang="en-US" sz="1668" dirty="0"/>
          </a:p>
        </p:txBody>
      </p:sp>
      <p:sp>
        <p:nvSpPr>
          <p:cNvPr id="10" name="Text 6"/>
          <p:cNvSpPr/>
          <p:nvPr/>
        </p:nvSpPr>
        <p:spPr>
          <a:xfrm>
            <a:off x="7919799" y="5003006"/>
            <a:ext cx="4433173" cy="338852"/>
          </a:xfrm>
          <a:prstGeom prst="rect">
            <a:avLst/>
          </a:prstGeom>
          <a:noFill/>
          <a:ln/>
        </p:spPr>
        <p:txBody>
          <a:bodyPr wrap="none" rtlCol="0" anchor="t"/>
          <a:lstStyle/>
          <a:p>
            <a:pPr marL="342900" indent="-342900" algn="l">
              <a:lnSpc>
                <a:spcPts val="2668"/>
              </a:lnSpc>
              <a:buSzPct val="100000"/>
              <a:buChar char="•"/>
            </a:pPr>
            <a:r>
              <a:rPr lang="en-US" sz="1668" dirty="0">
                <a:solidFill>
                  <a:srgbClr val="272525"/>
                </a:solidFill>
                <a:latin typeface="Eudoxus Sans" pitchFamily="34" charset="0"/>
                <a:ea typeface="Eudoxus Sans" pitchFamily="34" charset="-122"/>
                <a:cs typeface="Eudoxus Sans" pitchFamily="34" charset="-120"/>
              </a:rPr>
              <a:t>Mikrodenetleyiciler</a:t>
            </a:r>
            <a:endParaRPr lang="en-US" sz="1668" dirty="0"/>
          </a:p>
        </p:txBody>
      </p:sp>
      <p:sp>
        <p:nvSpPr>
          <p:cNvPr id="11" name="Text 7"/>
          <p:cNvSpPr/>
          <p:nvPr/>
        </p:nvSpPr>
        <p:spPr>
          <a:xfrm>
            <a:off x="7581067" y="5532477"/>
            <a:ext cx="4771906" cy="338852"/>
          </a:xfrm>
          <a:prstGeom prst="rect">
            <a:avLst/>
          </a:prstGeom>
          <a:noFill/>
          <a:ln/>
        </p:spPr>
        <p:txBody>
          <a:bodyPr wrap="none" rtlCol="0" anchor="t"/>
          <a:lstStyle/>
          <a:p>
            <a:pPr marL="0" indent="0">
              <a:lnSpc>
                <a:spcPts val="2668"/>
              </a:lnSpc>
              <a:buNone/>
            </a:pPr>
            <a:r>
              <a:rPr lang="en-US" sz="1668" b="1" dirty="0">
                <a:solidFill>
                  <a:srgbClr val="272525"/>
                </a:solidFill>
                <a:latin typeface="Eudoxus Sans" pitchFamily="34" charset="0"/>
                <a:ea typeface="Eudoxus Sans" pitchFamily="34" charset="-122"/>
                <a:cs typeface="Eudoxus Sans" pitchFamily="34" charset="-120"/>
              </a:rPr>
              <a:t>Tarih :</a:t>
            </a:r>
            <a:r>
              <a:rPr lang="en-US" sz="1668" dirty="0">
                <a:solidFill>
                  <a:srgbClr val="272525"/>
                </a:solidFill>
                <a:latin typeface="Eudoxus Sans" pitchFamily="34" charset="0"/>
                <a:ea typeface="Eudoxus Sans" pitchFamily="34" charset="-122"/>
                <a:cs typeface="Eudoxus Sans" pitchFamily="34" charset="-120"/>
              </a:rPr>
              <a:t> </a:t>
            </a:r>
            <a:endParaRPr lang="en-US" sz="1668" dirty="0"/>
          </a:p>
        </p:txBody>
      </p:sp>
      <p:sp>
        <p:nvSpPr>
          <p:cNvPr id="12" name="Text 8"/>
          <p:cNvSpPr/>
          <p:nvPr/>
        </p:nvSpPr>
        <p:spPr>
          <a:xfrm>
            <a:off x="7919799" y="6061948"/>
            <a:ext cx="4433173" cy="338852"/>
          </a:xfrm>
          <a:prstGeom prst="rect">
            <a:avLst/>
          </a:prstGeom>
          <a:noFill/>
          <a:ln/>
        </p:spPr>
        <p:txBody>
          <a:bodyPr wrap="none" rtlCol="0" anchor="t"/>
          <a:lstStyle/>
          <a:p>
            <a:pPr marL="342900" indent="-342900" algn="l">
              <a:lnSpc>
                <a:spcPts val="2668"/>
              </a:lnSpc>
              <a:buSzPct val="100000"/>
              <a:buChar char="•"/>
            </a:pPr>
            <a:r>
              <a:rPr lang="en-US" sz="1668" dirty="0">
                <a:solidFill>
                  <a:srgbClr val="272525"/>
                </a:solidFill>
                <a:latin typeface="Eudoxus Sans" pitchFamily="34" charset="0"/>
                <a:ea typeface="Eudoxus Sans" pitchFamily="34" charset="-122"/>
                <a:cs typeface="Eudoxus Sans" pitchFamily="34" charset="-120"/>
              </a:rPr>
              <a:t>22.05.2024</a:t>
            </a:r>
            <a:endParaRPr lang="en-US" sz="1668" dirty="0"/>
          </a:p>
        </p:txBody>
      </p:sp>
      <p:sp>
        <p:nvSpPr>
          <p:cNvPr id="13" name="Text 9"/>
          <p:cNvSpPr/>
          <p:nvPr/>
        </p:nvSpPr>
        <p:spPr>
          <a:xfrm>
            <a:off x="7581067" y="6591419"/>
            <a:ext cx="4771906" cy="338852"/>
          </a:xfrm>
          <a:prstGeom prst="rect">
            <a:avLst/>
          </a:prstGeom>
          <a:noFill/>
          <a:ln/>
        </p:spPr>
        <p:txBody>
          <a:bodyPr wrap="none" rtlCol="0" anchor="t"/>
          <a:lstStyle/>
          <a:p>
            <a:pPr marL="0" indent="0">
              <a:lnSpc>
                <a:spcPts val="2668"/>
              </a:lnSpc>
              <a:buNone/>
            </a:pPr>
            <a:endParaRPr lang="en-US" sz="1668" dirty="0"/>
          </a:p>
        </p:txBody>
      </p:sp>
      <p:sp>
        <p:nvSpPr>
          <p:cNvPr id="14" name="Text 10"/>
          <p:cNvSpPr/>
          <p:nvPr/>
        </p:nvSpPr>
        <p:spPr>
          <a:xfrm>
            <a:off x="7581067" y="7120890"/>
            <a:ext cx="4771906" cy="338852"/>
          </a:xfrm>
          <a:prstGeom prst="rect">
            <a:avLst/>
          </a:prstGeom>
          <a:noFill/>
          <a:ln/>
        </p:spPr>
        <p:txBody>
          <a:bodyPr wrap="none" rtlCol="0" anchor="t"/>
          <a:lstStyle/>
          <a:p>
            <a:pPr marL="0" indent="0">
              <a:lnSpc>
                <a:spcPts val="2668"/>
              </a:lnSpc>
              <a:buNone/>
            </a:pPr>
            <a:endParaRPr lang="en-US" sz="166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904042"/>
            <a:ext cx="643520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Röle Modülü ile Kontrol</a:t>
            </a:r>
            <a:endParaRPr lang="en-US" sz="4374" dirty="0"/>
          </a:p>
        </p:txBody>
      </p:sp>
      <p:pic>
        <p:nvPicPr>
          <p:cNvPr id="5" name="Image 1" descr="preencoded.png"/>
          <p:cNvPicPr>
            <a:picLocks noChangeAspect="1"/>
          </p:cNvPicPr>
          <p:nvPr/>
        </p:nvPicPr>
        <p:blipFill>
          <a:blip r:embed="rId4"/>
          <a:stretch>
            <a:fillRect/>
          </a:stretch>
        </p:blipFill>
        <p:spPr>
          <a:xfrm>
            <a:off x="2037993" y="2042755"/>
            <a:ext cx="3295888" cy="2036921"/>
          </a:xfrm>
          <a:prstGeom prst="rect">
            <a:avLst/>
          </a:prstGeom>
        </p:spPr>
      </p:pic>
      <p:sp>
        <p:nvSpPr>
          <p:cNvPr id="6" name="Text 2"/>
          <p:cNvSpPr/>
          <p:nvPr/>
        </p:nvSpPr>
        <p:spPr>
          <a:xfrm>
            <a:off x="2037993" y="4357330"/>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Röle Modülü</a:t>
            </a:r>
            <a:endParaRPr lang="en-US" sz="2187" dirty="0"/>
          </a:p>
        </p:txBody>
      </p:sp>
      <p:sp>
        <p:nvSpPr>
          <p:cNvPr id="7" name="Text 3"/>
          <p:cNvSpPr/>
          <p:nvPr/>
        </p:nvSpPr>
        <p:spPr>
          <a:xfrm>
            <a:off x="2037993" y="4837748"/>
            <a:ext cx="3295888" cy="2487811"/>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Röle modülü, elektrikli cihazları güvenli bir şekilde kontrol etmemize olanak tanır. Bu modüller, elektromekanik anahtarlama işlevleri sağlayarak sistemdeki kritik bileşenleri yönetir.</a:t>
            </a:r>
            <a:endParaRPr lang="en-US" sz="1750" dirty="0"/>
          </a:p>
        </p:txBody>
      </p:sp>
      <p:pic>
        <p:nvPicPr>
          <p:cNvPr id="8" name="Image 2" descr="preencoded.png"/>
          <p:cNvPicPr>
            <a:picLocks noChangeAspect="1"/>
          </p:cNvPicPr>
          <p:nvPr/>
        </p:nvPicPr>
        <p:blipFill>
          <a:blip r:embed="rId5"/>
          <a:stretch>
            <a:fillRect/>
          </a:stretch>
        </p:blipFill>
        <p:spPr>
          <a:xfrm>
            <a:off x="5667137" y="2042755"/>
            <a:ext cx="3296007" cy="2037040"/>
          </a:xfrm>
          <a:prstGeom prst="rect">
            <a:avLst/>
          </a:prstGeom>
        </p:spPr>
      </p:pic>
      <p:sp>
        <p:nvSpPr>
          <p:cNvPr id="9" name="Text 4"/>
          <p:cNvSpPr/>
          <p:nvPr/>
        </p:nvSpPr>
        <p:spPr>
          <a:xfrm>
            <a:off x="5667137" y="4357449"/>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Röle Bağlantıları</a:t>
            </a:r>
            <a:endParaRPr lang="en-US" sz="2187" dirty="0"/>
          </a:p>
        </p:txBody>
      </p:sp>
      <p:sp>
        <p:nvSpPr>
          <p:cNvPr id="10" name="Text 5"/>
          <p:cNvSpPr/>
          <p:nvPr/>
        </p:nvSpPr>
        <p:spPr>
          <a:xfrm>
            <a:off x="5667137" y="4837867"/>
            <a:ext cx="3296007"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Röle modülünün giriş ve çıkış terminallerini sistemdeki diğer bileşenlere kolayca bağlayabiliriz. Bu sayede selenoid vanaları veya diğer aktüatörleri kontrol edebiliriz.</a:t>
            </a:r>
            <a:endParaRPr lang="en-US" sz="1750" dirty="0"/>
          </a:p>
        </p:txBody>
      </p:sp>
      <p:pic>
        <p:nvPicPr>
          <p:cNvPr id="11" name="Image 3" descr="preencoded.png"/>
          <p:cNvPicPr>
            <a:picLocks noChangeAspect="1"/>
          </p:cNvPicPr>
          <p:nvPr/>
        </p:nvPicPr>
        <p:blipFill>
          <a:blip r:embed="rId6"/>
          <a:stretch>
            <a:fillRect/>
          </a:stretch>
        </p:blipFill>
        <p:spPr>
          <a:xfrm>
            <a:off x="9296400" y="2042755"/>
            <a:ext cx="3296007" cy="2037040"/>
          </a:xfrm>
          <a:prstGeom prst="rect">
            <a:avLst/>
          </a:prstGeom>
        </p:spPr>
      </p:pic>
      <p:sp>
        <p:nvSpPr>
          <p:cNvPr id="12" name="Text 6"/>
          <p:cNvSpPr/>
          <p:nvPr/>
        </p:nvSpPr>
        <p:spPr>
          <a:xfrm>
            <a:off x="9296400" y="4357449"/>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Röle Kontrolü</a:t>
            </a:r>
            <a:endParaRPr lang="en-US" sz="2187" dirty="0"/>
          </a:p>
        </p:txBody>
      </p:sp>
      <p:sp>
        <p:nvSpPr>
          <p:cNvPr id="13" name="Text 7"/>
          <p:cNvSpPr/>
          <p:nvPr/>
        </p:nvSpPr>
        <p:spPr>
          <a:xfrm>
            <a:off x="9296400" y="4837867"/>
            <a:ext cx="3296007"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Röle modülü üzerindeki anahtarlar, suyu açma ve kapatma işlemlerini gerçekleştirmek için kullanılır. Akıllı su kontrol sisteminde, bu röle modülü kritik bir rol oynar.</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018103"/>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Selenoid Vanalar</a:t>
            </a:r>
            <a:endParaRPr lang="en-US" sz="4374" dirty="0"/>
          </a:p>
        </p:txBody>
      </p:sp>
      <p:sp>
        <p:nvSpPr>
          <p:cNvPr id="5" name="Text 2"/>
          <p:cNvSpPr/>
          <p:nvPr/>
        </p:nvSpPr>
        <p:spPr>
          <a:xfrm>
            <a:off x="2037993" y="2245638"/>
            <a:ext cx="500622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Selenoid vanalar, su kontrol sisteminin kritik bir parçasıdır. Elektrik sinyalleri ile açılıp kapanan bu vanalar, su akışını kontrol eder. </a:t>
            </a:r>
            <a:endParaRPr lang="en-US" sz="1750" dirty="0"/>
          </a:p>
        </p:txBody>
      </p:sp>
      <p:sp>
        <p:nvSpPr>
          <p:cNvPr id="6" name="Text 3"/>
          <p:cNvSpPr/>
          <p:nvPr/>
        </p:nvSpPr>
        <p:spPr>
          <a:xfrm>
            <a:off x="2037993" y="3511748"/>
            <a:ext cx="500622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Selenoid vanalar, güvenli ve hassas su dağıtımını mümkün kılar. Akıllı su kontrol sisteminde ana ve yardımcı vanalar olarak kullanılır, böylece su akışını yönetmek mümkündür.</a:t>
            </a:r>
            <a:endParaRPr lang="en-US" sz="1750" dirty="0"/>
          </a:p>
        </p:txBody>
      </p:sp>
      <p:pic>
        <p:nvPicPr>
          <p:cNvPr id="7" name="Image 1" descr="preencoded.png"/>
          <p:cNvPicPr>
            <a:picLocks noChangeAspect="1"/>
          </p:cNvPicPr>
          <p:nvPr/>
        </p:nvPicPr>
        <p:blipFill>
          <a:blip r:embed="rId4"/>
          <a:stretch>
            <a:fillRect/>
          </a:stretch>
        </p:blipFill>
        <p:spPr>
          <a:xfrm>
            <a:off x="8726686" y="2295644"/>
            <a:ext cx="2740343" cy="4110514"/>
          </a:xfrm>
          <a:prstGeom prst="rect">
            <a:avLst/>
          </a:prstGeom>
        </p:spPr>
      </p:pic>
      <p:sp>
        <p:nvSpPr>
          <p:cNvPr id="8" name="Text 4"/>
          <p:cNvSpPr/>
          <p:nvPr/>
        </p:nvSpPr>
        <p:spPr>
          <a:xfrm>
            <a:off x="7593806" y="6656070"/>
            <a:ext cx="500622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713422"/>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Enerji Yönetimi</a:t>
            </a:r>
            <a:endParaRPr lang="en-US" sz="4374" dirty="0"/>
          </a:p>
        </p:txBody>
      </p:sp>
      <p:sp>
        <p:nvSpPr>
          <p:cNvPr id="5" name="Text 2"/>
          <p:cNvSpPr/>
          <p:nvPr/>
        </p:nvSpPr>
        <p:spPr>
          <a:xfrm>
            <a:off x="2393394" y="1829872"/>
            <a:ext cx="4650819"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ESP32 Mikrodenetleyici</a:t>
            </a:r>
            <a:r>
              <a:rPr lang="en-US" sz="1750" dirty="0">
                <a:solidFill>
                  <a:srgbClr val="272525"/>
                </a:solidFill>
                <a:latin typeface="Eudoxus Sans" pitchFamily="34" charset="0"/>
                <a:ea typeface="Eudoxus Sans" pitchFamily="34" charset="-122"/>
                <a:cs typeface="Eudoxus Sans" pitchFamily="34" charset="-120"/>
              </a:rPr>
              <a:t>: ESP32'nin nominal çalışma voltajı ve akım gereksinimleri (3.3V, 500mA).</a:t>
            </a:r>
            <a:endParaRPr lang="en-US" sz="1750" dirty="0"/>
          </a:p>
        </p:txBody>
      </p:sp>
      <p:sp>
        <p:nvSpPr>
          <p:cNvPr id="6" name="Text 3"/>
          <p:cNvSpPr/>
          <p:nvPr/>
        </p:nvSpPr>
        <p:spPr>
          <a:xfrm>
            <a:off x="2393394" y="2984897"/>
            <a:ext cx="4650819"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Röle Modülü</a:t>
            </a:r>
            <a:r>
              <a:rPr lang="en-US" sz="1750" dirty="0">
                <a:solidFill>
                  <a:srgbClr val="272525"/>
                </a:solidFill>
                <a:latin typeface="Eudoxus Sans" pitchFamily="34" charset="0"/>
                <a:ea typeface="Eudoxus Sans" pitchFamily="34" charset="-122"/>
                <a:cs typeface="Eudoxus Sans" pitchFamily="34" charset="-120"/>
              </a:rPr>
              <a:t>: Röle modülünün çalışması için gerekli voltaj ve akım değerleri (5V, 70mA her bir röle için).</a:t>
            </a:r>
            <a:endParaRPr lang="en-US" sz="1750" dirty="0"/>
          </a:p>
        </p:txBody>
      </p:sp>
      <p:sp>
        <p:nvSpPr>
          <p:cNvPr id="7" name="Text 4"/>
          <p:cNvSpPr/>
          <p:nvPr/>
        </p:nvSpPr>
        <p:spPr>
          <a:xfrm>
            <a:off x="2393394" y="4139922"/>
            <a:ext cx="4650819"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YFS-201 Su Akış Sensörü</a:t>
            </a:r>
            <a:endParaRPr lang="en-US" sz="1750" dirty="0"/>
          </a:p>
        </p:txBody>
      </p:sp>
      <p:sp>
        <p:nvSpPr>
          <p:cNvPr id="8" name="Text 5"/>
          <p:cNvSpPr/>
          <p:nvPr/>
        </p:nvSpPr>
        <p:spPr>
          <a:xfrm>
            <a:off x="2748915" y="4584144"/>
            <a:ext cx="4295299"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Çalışma Voltajı: 5V </a:t>
            </a:r>
            <a:endParaRPr lang="en-US" sz="1750" dirty="0"/>
          </a:p>
        </p:txBody>
      </p:sp>
      <p:sp>
        <p:nvSpPr>
          <p:cNvPr id="9" name="Text 6"/>
          <p:cNvSpPr/>
          <p:nvPr/>
        </p:nvSpPr>
        <p:spPr>
          <a:xfrm>
            <a:off x="2748915" y="5028367"/>
            <a:ext cx="4295299"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Çalışma Akımı: 10 mA (maksimum)</a:t>
            </a:r>
            <a:endParaRPr lang="en-US" sz="1750" dirty="0"/>
          </a:p>
        </p:txBody>
      </p:sp>
      <p:sp>
        <p:nvSpPr>
          <p:cNvPr id="10" name="Text 7"/>
          <p:cNvSpPr/>
          <p:nvPr/>
        </p:nvSpPr>
        <p:spPr>
          <a:xfrm>
            <a:off x="2393394" y="5472589"/>
            <a:ext cx="4650819"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Selenoid Vana</a:t>
            </a:r>
            <a:endParaRPr lang="en-US" sz="1750" dirty="0"/>
          </a:p>
        </p:txBody>
      </p:sp>
      <p:sp>
        <p:nvSpPr>
          <p:cNvPr id="11" name="Text 8"/>
          <p:cNvSpPr/>
          <p:nvPr/>
        </p:nvSpPr>
        <p:spPr>
          <a:xfrm>
            <a:off x="2748915" y="5916811"/>
            <a:ext cx="4295299" cy="710803"/>
          </a:xfrm>
          <a:prstGeom prst="rect">
            <a:avLst/>
          </a:prstGeom>
          <a:noFill/>
          <a:ln/>
        </p:spPr>
        <p:txBody>
          <a:bodyPr wrap="square" rtlCol="0" anchor="t"/>
          <a:lstStyle/>
          <a:p>
            <a:pPr marL="685800" lvl="1"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Çalışma Voltajı: 12V DC veya 24V DC (kullanılan modele göre)</a:t>
            </a:r>
            <a:endParaRPr lang="en-US" sz="1750" dirty="0"/>
          </a:p>
        </p:txBody>
      </p:sp>
      <p:sp>
        <p:nvSpPr>
          <p:cNvPr id="12" name="Text 9"/>
          <p:cNvSpPr/>
          <p:nvPr/>
        </p:nvSpPr>
        <p:spPr>
          <a:xfrm>
            <a:off x="2748915" y="6716435"/>
            <a:ext cx="4295299" cy="710803"/>
          </a:xfrm>
          <a:prstGeom prst="rect">
            <a:avLst/>
          </a:prstGeom>
          <a:noFill/>
          <a:ln/>
        </p:spPr>
        <p:txBody>
          <a:bodyPr wrap="square" rtlCol="0" anchor="t"/>
          <a:lstStyle/>
          <a:p>
            <a:pPr marL="685800" lvl="1"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Çalışma Akımı: 500 mA - 1A (modeline bağlı olarak)</a:t>
            </a:r>
            <a:endParaRPr lang="en-US" sz="1750" dirty="0"/>
          </a:p>
        </p:txBody>
      </p:sp>
      <p:sp>
        <p:nvSpPr>
          <p:cNvPr id="13" name="Text 10"/>
          <p:cNvSpPr/>
          <p:nvPr/>
        </p:nvSpPr>
        <p:spPr>
          <a:xfrm>
            <a:off x="7593806" y="1940957"/>
            <a:ext cx="5006221" cy="355402"/>
          </a:xfrm>
          <a:prstGeom prst="rect">
            <a:avLst/>
          </a:prstGeom>
          <a:noFill/>
          <a:ln/>
        </p:spPr>
        <p:txBody>
          <a:bodyPr wrap="none" rtlCol="0" anchor="t"/>
          <a:lstStyle/>
          <a:p>
            <a:pPr marL="0" indent="0">
              <a:lnSpc>
                <a:spcPts val="2799"/>
              </a:lnSpc>
              <a:buNone/>
            </a:pPr>
            <a:endParaRPr lang="en-US" sz="1750" dirty="0"/>
          </a:p>
        </p:txBody>
      </p:sp>
      <p:pic>
        <p:nvPicPr>
          <p:cNvPr id="14" name="Image 1" descr="preencoded.png"/>
          <p:cNvPicPr>
            <a:picLocks noChangeAspect="1"/>
          </p:cNvPicPr>
          <p:nvPr/>
        </p:nvPicPr>
        <p:blipFill>
          <a:blip r:embed="rId4"/>
          <a:stretch>
            <a:fillRect/>
          </a:stretch>
        </p:blipFill>
        <p:spPr>
          <a:xfrm>
            <a:off x="7593806" y="2546271"/>
            <a:ext cx="5006221" cy="30233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028581"/>
            <a:ext cx="4755356" cy="416481"/>
          </a:xfrm>
          <a:prstGeom prst="rect">
            <a:avLst/>
          </a:prstGeom>
          <a:noFill/>
          <a:ln/>
        </p:spPr>
        <p:txBody>
          <a:bodyPr wrap="non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Blynk Uygulaması ile Kontrol</a:t>
            </a:r>
            <a:endParaRPr lang="en-US" sz="2624" dirty="0"/>
          </a:p>
        </p:txBody>
      </p:sp>
      <p:sp>
        <p:nvSpPr>
          <p:cNvPr id="5" name="Text 2"/>
          <p:cNvSpPr/>
          <p:nvPr/>
        </p:nvSpPr>
        <p:spPr>
          <a:xfrm>
            <a:off x="2037993" y="1894880"/>
            <a:ext cx="5006221"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Blynk uygulaması, akıllı cihazlar üzerinden IoT projelerini kontrol etmek ve izlemek için kullanabileceğiniz güçlü bir platformdur. Bu </a:t>
            </a:r>
            <a:r>
              <a:rPr lang="en-US" sz="1750" dirty="0" err="1">
                <a:solidFill>
                  <a:srgbClr val="272525"/>
                </a:solidFill>
                <a:latin typeface="Eudoxus Sans" pitchFamily="34" charset="0"/>
                <a:ea typeface="Eudoxus Sans" pitchFamily="34" charset="-122"/>
                <a:cs typeface="Eudoxus Sans" pitchFamily="34" charset="-120"/>
              </a:rPr>
              <a:t>bölümde</a:t>
            </a:r>
            <a:r>
              <a:rPr lang="en-US" sz="1750" dirty="0">
                <a:solidFill>
                  <a:srgbClr val="272525"/>
                </a:solidFill>
                <a:latin typeface="Eudoxus Sans" pitchFamily="34" charset="0"/>
                <a:ea typeface="Eudoxus Sans" pitchFamily="34" charset="-122"/>
                <a:cs typeface="Eudoxus Sans" pitchFamily="34" charset="-120"/>
              </a:rPr>
              <a:t>, Blynk </a:t>
            </a:r>
            <a:r>
              <a:rPr lang="en-US" sz="1750" dirty="0" err="1">
                <a:solidFill>
                  <a:srgbClr val="272525"/>
                </a:solidFill>
                <a:latin typeface="Eudoxus Sans" pitchFamily="34" charset="0"/>
                <a:ea typeface="Eudoxus Sans" pitchFamily="34" charset="-122"/>
                <a:cs typeface="Eudoxus Sans" pitchFamily="34" charset="-120"/>
              </a:rPr>
              <a:t>uygulaması</a:t>
            </a: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ile</a:t>
            </a: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akıllı</a:t>
            </a: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su</a:t>
            </a: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kontrol</a:t>
            </a: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sisteminizi</a:t>
            </a: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nasıl</a:t>
            </a: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yöneteceğinizi</a:t>
            </a: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ve</a:t>
            </a: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kullanım</a:t>
            </a: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adımlarını</a:t>
            </a: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detaylandıracağız</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pic>
        <p:nvPicPr>
          <p:cNvPr id="6" name="Image 1" descr="preencoded.png"/>
          <p:cNvPicPr>
            <a:picLocks noChangeAspect="1"/>
          </p:cNvPicPr>
          <p:nvPr/>
        </p:nvPicPr>
        <p:blipFill>
          <a:blip r:embed="rId4"/>
          <a:stretch>
            <a:fillRect/>
          </a:stretch>
        </p:blipFill>
        <p:spPr>
          <a:xfrm>
            <a:off x="7593806" y="1944886"/>
            <a:ext cx="5006221" cy="50062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2699980"/>
            <a:ext cx="3332917" cy="416481"/>
          </a:xfrm>
          <a:prstGeom prst="rect">
            <a:avLst/>
          </a:prstGeom>
          <a:noFill/>
          <a:ln/>
        </p:spPr>
        <p:txBody>
          <a:bodyPr wrap="none" rtlCol="0" anchor="t"/>
          <a:lstStyle/>
          <a:p>
            <a:pPr marL="0" indent="0">
              <a:lnSpc>
                <a:spcPts val="3281"/>
              </a:lnSpc>
              <a:buNone/>
            </a:pPr>
            <a:endParaRPr lang="en-US" sz="2624" dirty="0"/>
          </a:p>
        </p:txBody>
      </p:sp>
      <p:sp>
        <p:nvSpPr>
          <p:cNvPr id="5" name="Text 2"/>
          <p:cNvSpPr/>
          <p:nvPr/>
        </p:nvSpPr>
        <p:spPr>
          <a:xfrm>
            <a:off x="2037993" y="3338632"/>
            <a:ext cx="439043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Blynk Uygulamasının Kurulumu</a:t>
            </a:r>
            <a:endParaRPr lang="en-US" sz="2187" dirty="0"/>
          </a:p>
        </p:txBody>
      </p:sp>
      <p:sp>
        <p:nvSpPr>
          <p:cNvPr id="6" name="Text 3"/>
          <p:cNvSpPr/>
          <p:nvPr/>
        </p:nvSpPr>
        <p:spPr>
          <a:xfrm>
            <a:off x="2393394" y="4019074"/>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Uygulamanın İndirilmesi</a:t>
            </a:r>
            <a:r>
              <a:rPr lang="en-US" sz="1750" dirty="0">
                <a:solidFill>
                  <a:srgbClr val="272525"/>
                </a:solidFill>
                <a:latin typeface="Eudoxus Sans" pitchFamily="34" charset="0"/>
                <a:ea typeface="Eudoxus Sans" pitchFamily="34" charset="-122"/>
                <a:cs typeface="Eudoxus Sans" pitchFamily="34" charset="-120"/>
              </a:rPr>
              <a:t>: Blynk uygulaması, Android ve iOS cihazlar için kullanılabilir. Uygulamayı Google Play Store veya Apple App Store'dan indirip kurabilirsiniz.</a:t>
            </a:r>
            <a:endParaRPr lang="en-US" sz="1750" dirty="0"/>
          </a:p>
        </p:txBody>
      </p:sp>
      <p:sp>
        <p:nvSpPr>
          <p:cNvPr id="7" name="Text 4"/>
          <p:cNvSpPr/>
          <p:nvPr/>
        </p:nvSpPr>
        <p:spPr>
          <a:xfrm>
            <a:off x="2393394" y="4818698"/>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Kayıt ve Giriş</a:t>
            </a:r>
            <a:r>
              <a:rPr lang="en-US" sz="1750" dirty="0">
                <a:solidFill>
                  <a:srgbClr val="272525"/>
                </a:solidFill>
                <a:latin typeface="Eudoxus Sans" pitchFamily="34" charset="0"/>
                <a:ea typeface="Eudoxus Sans" pitchFamily="34" charset="-122"/>
                <a:cs typeface="Eudoxus Sans" pitchFamily="34" charset="-120"/>
              </a:rPr>
              <a:t>: İlk defa kullanıyorsanız, bir hesap oluşturmanız gerekir. Mevcut bir hesabınız varsa, kullanıcı adı ve şifre ile giriş yapabilirsiniz..</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2433518"/>
            <a:ext cx="3332917" cy="416481"/>
          </a:xfrm>
          <a:prstGeom prst="rect">
            <a:avLst/>
          </a:prstGeom>
          <a:noFill/>
          <a:ln/>
        </p:spPr>
        <p:txBody>
          <a:bodyPr wrap="none" rtlCol="0" anchor="t"/>
          <a:lstStyle/>
          <a:p>
            <a:pPr marL="0" indent="0">
              <a:lnSpc>
                <a:spcPts val="3281"/>
              </a:lnSpc>
              <a:buNone/>
            </a:pPr>
            <a:endParaRPr lang="en-US" sz="2624" dirty="0"/>
          </a:p>
        </p:txBody>
      </p:sp>
      <p:sp>
        <p:nvSpPr>
          <p:cNvPr id="5" name="Text 2"/>
          <p:cNvSpPr/>
          <p:nvPr/>
        </p:nvSpPr>
        <p:spPr>
          <a:xfrm>
            <a:off x="2037993" y="3072170"/>
            <a:ext cx="4296251"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Blynk Projesinin Oluşturulması</a:t>
            </a:r>
            <a:endParaRPr lang="en-US" sz="2187" dirty="0"/>
          </a:p>
        </p:txBody>
      </p:sp>
      <p:sp>
        <p:nvSpPr>
          <p:cNvPr id="6" name="Text 3"/>
          <p:cNvSpPr/>
          <p:nvPr/>
        </p:nvSpPr>
        <p:spPr>
          <a:xfrm>
            <a:off x="2393394" y="3752612"/>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Yeni Proje Oluşturma</a:t>
            </a:r>
            <a:r>
              <a:rPr lang="en-US" sz="1750" dirty="0">
                <a:solidFill>
                  <a:srgbClr val="272525"/>
                </a:solidFill>
                <a:latin typeface="Eudoxus Sans" pitchFamily="34" charset="0"/>
                <a:ea typeface="Eudoxus Sans" pitchFamily="34" charset="-122"/>
                <a:cs typeface="Eudoxus Sans" pitchFamily="34" charset="-120"/>
              </a:rPr>
              <a:t>: Blynk uygulamasında yeni bir proje oluşturun ve proje ayarlarını yapılandırın.</a:t>
            </a:r>
            <a:endParaRPr lang="en-US" sz="1750" dirty="0"/>
          </a:p>
        </p:txBody>
      </p:sp>
      <p:sp>
        <p:nvSpPr>
          <p:cNvPr id="7" name="Text 4"/>
          <p:cNvSpPr/>
          <p:nvPr/>
        </p:nvSpPr>
        <p:spPr>
          <a:xfrm>
            <a:off x="2748915" y="4196834"/>
            <a:ext cx="9843492" cy="355402"/>
          </a:xfrm>
          <a:prstGeom prst="rect">
            <a:avLst/>
          </a:prstGeom>
          <a:noFill/>
          <a:ln/>
        </p:spPr>
        <p:txBody>
          <a:bodyPr wrap="none" rtlCol="0" anchor="t"/>
          <a:lstStyle/>
          <a:p>
            <a:pPr marL="685800" lvl="1"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Proje Adı</a:t>
            </a:r>
            <a:r>
              <a:rPr lang="en-US" sz="1750" dirty="0">
                <a:solidFill>
                  <a:srgbClr val="272525"/>
                </a:solidFill>
                <a:latin typeface="Eudoxus Sans" pitchFamily="34" charset="0"/>
                <a:ea typeface="Eudoxus Sans" pitchFamily="34" charset="-122"/>
                <a:cs typeface="Eudoxus Sans" pitchFamily="34" charset="-120"/>
              </a:rPr>
              <a:t>: Akıllı Su Kontrol Sistemi.</a:t>
            </a:r>
            <a:endParaRPr lang="en-US" sz="1750" dirty="0"/>
          </a:p>
        </p:txBody>
      </p:sp>
      <p:sp>
        <p:nvSpPr>
          <p:cNvPr id="8" name="Text 5"/>
          <p:cNvSpPr/>
          <p:nvPr/>
        </p:nvSpPr>
        <p:spPr>
          <a:xfrm>
            <a:off x="2748915" y="4641056"/>
            <a:ext cx="9843492" cy="355402"/>
          </a:xfrm>
          <a:prstGeom prst="rect">
            <a:avLst/>
          </a:prstGeom>
          <a:noFill/>
          <a:ln/>
        </p:spPr>
        <p:txBody>
          <a:bodyPr wrap="none" rtlCol="0" anchor="t"/>
          <a:lstStyle/>
          <a:p>
            <a:pPr marL="685800" lvl="1"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Donanım Seçimi</a:t>
            </a:r>
            <a:r>
              <a:rPr lang="en-US" sz="1750" dirty="0">
                <a:solidFill>
                  <a:srgbClr val="272525"/>
                </a:solidFill>
                <a:latin typeface="Eudoxus Sans" pitchFamily="34" charset="0"/>
                <a:ea typeface="Eudoxus Sans" pitchFamily="34" charset="-122"/>
                <a:cs typeface="Eudoxus Sans" pitchFamily="34" charset="-120"/>
              </a:rPr>
              <a:t>: ESP32 (veya kullandığınız donanım).</a:t>
            </a:r>
            <a:endParaRPr lang="en-US" sz="1750" dirty="0"/>
          </a:p>
        </p:txBody>
      </p:sp>
      <p:sp>
        <p:nvSpPr>
          <p:cNvPr id="9" name="Text 6"/>
          <p:cNvSpPr/>
          <p:nvPr/>
        </p:nvSpPr>
        <p:spPr>
          <a:xfrm>
            <a:off x="2748915" y="5085278"/>
            <a:ext cx="9843492" cy="710803"/>
          </a:xfrm>
          <a:prstGeom prst="rect">
            <a:avLst/>
          </a:prstGeom>
          <a:noFill/>
          <a:ln/>
        </p:spPr>
        <p:txBody>
          <a:bodyPr wrap="square" rtlCol="0" anchor="t"/>
          <a:lstStyle/>
          <a:p>
            <a:pPr marL="685800" lvl="1"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Auth Token</a:t>
            </a:r>
            <a:r>
              <a:rPr lang="en-US" sz="1750" dirty="0">
                <a:solidFill>
                  <a:srgbClr val="272525"/>
                </a:solidFill>
                <a:latin typeface="Eudoxus Sans" pitchFamily="34" charset="0"/>
                <a:ea typeface="Eudoxus Sans" pitchFamily="34" charset="-122"/>
                <a:cs typeface="Eudoxus Sans" pitchFamily="34" charset="-120"/>
              </a:rPr>
              <a:t>: Blynk tarafından oluşturulan oturum anahtarı (Auth Token), e-posta yoluyla gönderilir. Bu anahtar, projenizin donanımla bağlantısını sağlar.</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2389108"/>
            <a:ext cx="3332917" cy="416481"/>
          </a:xfrm>
          <a:prstGeom prst="rect">
            <a:avLst/>
          </a:prstGeom>
          <a:noFill/>
          <a:ln/>
        </p:spPr>
        <p:txBody>
          <a:bodyPr wrap="none" rtlCol="0" anchor="t"/>
          <a:lstStyle/>
          <a:p>
            <a:pPr marL="0" indent="0">
              <a:lnSpc>
                <a:spcPts val="3281"/>
              </a:lnSpc>
              <a:buNone/>
            </a:pPr>
            <a:endParaRPr lang="en-US" sz="2624" dirty="0"/>
          </a:p>
        </p:txBody>
      </p:sp>
      <p:sp>
        <p:nvSpPr>
          <p:cNvPr id="5" name="Text 2"/>
          <p:cNvSpPr/>
          <p:nvPr/>
        </p:nvSpPr>
        <p:spPr>
          <a:xfrm>
            <a:off x="2037993" y="3027759"/>
            <a:ext cx="507873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Blynk Widget'larının Konfigürasyonu</a:t>
            </a:r>
            <a:endParaRPr lang="en-US" sz="2187" dirty="0"/>
          </a:p>
        </p:txBody>
      </p:sp>
      <p:sp>
        <p:nvSpPr>
          <p:cNvPr id="6" name="Text 3"/>
          <p:cNvSpPr/>
          <p:nvPr/>
        </p:nvSpPr>
        <p:spPr>
          <a:xfrm>
            <a:off x="2393394" y="3708202"/>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Button Widget</a:t>
            </a:r>
            <a:r>
              <a:rPr lang="en-US" sz="1750" dirty="0">
                <a:solidFill>
                  <a:srgbClr val="272525"/>
                </a:solidFill>
                <a:latin typeface="Eudoxus Sans" pitchFamily="34" charset="0"/>
                <a:ea typeface="Eudoxus Sans" pitchFamily="34" charset="-122"/>
                <a:cs typeface="Eudoxus Sans" pitchFamily="34" charset="-120"/>
              </a:rPr>
              <a:t>: Selenoid vanayı açıp kapatmak için bir düğme ekleyin.</a:t>
            </a:r>
            <a:endParaRPr lang="en-US" sz="1750" dirty="0"/>
          </a:p>
        </p:txBody>
      </p:sp>
      <p:sp>
        <p:nvSpPr>
          <p:cNvPr id="7" name="Text 4"/>
          <p:cNvSpPr/>
          <p:nvPr/>
        </p:nvSpPr>
        <p:spPr>
          <a:xfrm>
            <a:off x="2748915" y="4152424"/>
            <a:ext cx="9843492" cy="355402"/>
          </a:xfrm>
          <a:prstGeom prst="rect">
            <a:avLst/>
          </a:prstGeom>
          <a:noFill/>
          <a:ln/>
        </p:spPr>
        <p:txBody>
          <a:bodyPr wrap="none" rtlCol="0" anchor="t"/>
          <a:lstStyle/>
          <a:p>
            <a:pPr marL="685800" lvl="1"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Pin</a:t>
            </a:r>
            <a:r>
              <a:rPr lang="en-US" sz="1750" dirty="0">
                <a:solidFill>
                  <a:srgbClr val="272525"/>
                </a:solidFill>
                <a:latin typeface="Eudoxus Sans" pitchFamily="34" charset="0"/>
                <a:ea typeface="Eudoxus Sans" pitchFamily="34" charset="-122"/>
                <a:cs typeface="Eudoxus Sans" pitchFamily="34" charset="-120"/>
              </a:rPr>
              <a:t>: ESP32'de röleye bağlı olan pin.</a:t>
            </a:r>
            <a:endParaRPr lang="en-US" sz="1750" dirty="0"/>
          </a:p>
        </p:txBody>
      </p:sp>
      <p:sp>
        <p:nvSpPr>
          <p:cNvPr id="8" name="Text 5"/>
          <p:cNvSpPr/>
          <p:nvPr/>
        </p:nvSpPr>
        <p:spPr>
          <a:xfrm>
            <a:off x="2393394" y="4596646"/>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Gauge Widget</a:t>
            </a:r>
            <a:r>
              <a:rPr lang="en-US" sz="1750" dirty="0">
                <a:solidFill>
                  <a:srgbClr val="272525"/>
                </a:solidFill>
                <a:latin typeface="Eudoxus Sans" pitchFamily="34" charset="0"/>
                <a:ea typeface="Eudoxus Sans" pitchFamily="34" charset="-122"/>
                <a:cs typeface="Eudoxus Sans" pitchFamily="34" charset="-120"/>
              </a:rPr>
              <a:t>: YFS-201 su akış sensöründen gelen verileri göstermek için bir ölçüm aletidir.</a:t>
            </a:r>
            <a:endParaRPr lang="en-US" sz="1750" dirty="0"/>
          </a:p>
        </p:txBody>
      </p:sp>
      <p:sp>
        <p:nvSpPr>
          <p:cNvPr id="9" name="Text 6"/>
          <p:cNvSpPr/>
          <p:nvPr/>
        </p:nvSpPr>
        <p:spPr>
          <a:xfrm>
            <a:off x="2748915" y="5040868"/>
            <a:ext cx="9843492" cy="355402"/>
          </a:xfrm>
          <a:prstGeom prst="rect">
            <a:avLst/>
          </a:prstGeom>
          <a:noFill/>
          <a:ln/>
        </p:spPr>
        <p:txBody>
          <a:bodyPr wrap="none" rtlCol="0" anchor="t"/>
          <a:lstStyle/>
          <a:p>
            <a:pPr marL="685800" lvl="1"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Pin</a:t>
            </a:r>
            <a:r>
              <a:rPr lang="en-US" sz="1750" dirty="0">
                <a:solidFill>
                  <a:srgbClr val="272525"/>
                </a:solidFill>
                <a:latin typeface="Eudoxus Sans" pitchFamily="34" charset="0"/>
                <a:ea typeface="Eudoxus Sans" pitchFamily="34" charset="-122"/>
                <a:cs typeface="Eudoxus Sans" pitchFamily="34" charset="-120"/>
              </a:rPr>
              <a:t>: Su akış sensöründen veri okunan pin.</a:t>
            </a:r>
            <a:endParaRPr lang="en-US" sz="1750" dirty="0"/>
          </a:p>
        </p:txBody>
      </p:sp>
      <p:sp>
        <p:nvSpPr>
          <p:cNvPr id="10" name="Text 7"/>
          <p:cNvSpPr/>
          <p:nvPr/>
        </p:nvSpPr>
        <p:spPr>
          <a:xfrm>
            <a:off x="2393394" y="5485090"/>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Label : </a:t>
            </a:r>
            <a:r>
              <a:rPr lang="en-US" sz="1750" dirty="0">
                <a:solidFill>
                  <a:srgbClr val="272525"/>
                </a:solidFill>
                <a:latin typeface="Eudoxus Sans" pitchFamily="34" charset="0"/>
                <a:ea typeface="Eudoxus Sans" pitchFamily="34" charset="-122"/>
                <a:cs typeface="Eudoxus Sans" pitchFamily="34" charset="-120"/>
              </a:rPr>
              <a:t>Anlık su akışını izlemek için.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2655570"/>
            <a:ext cx="3332917" cy="416481"/>
          </a:xfrm>
          <a:prstGeom prst="rect">
            <a:avLst/>
          </a:prstGeom>
          <a:noFill/>
          <a:ln/>
        </p:spPr>
        <p:txBody>
          <a:bodyPr wrap="none" rtlCol="0" anchor="t"/>
          <a:lstStyle/>
          <a:p>
            <a:pPr marL="0" indent="0">
              <a:lnSpc>
                <a:spcPts val="3281"/>
              </a:lnSpc>
              <a:buNone/>
            </a:pPr>
            <a:endParaRPr lang="en-US" sz="2624" dirty="0"/>
          </a:p>
        </p:txBody>
      </p:sp>
      <p:sp>
        <p:nvSpPr>
          <p:cNvPr id="5" name="Text 2"/>
          <p:cNvSpPr/>
          <p:nvPr/>
        </p:nvSpPr>
        <p:spPr>
          <a:xfrm>
            <a:off x="2037993" y="3294221"/>
            <a:ext cx="4319945"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Blynk Uygulamasının Kullanımı</a:t>
            </a:r>
            <a:endParaRPr lang="en-US" sz="2187" dirty="0"/>
          </a:p>
        </p:txBody>
      </p:sp>
      <p:sp>
        <p:nvSpPr>
          <p:cNvPr id="6" name="Text 3"/>
          <p:cNvSpPr/>
          <p:nvPr/>
        </p:nvSpPr>
        <p:spPr>
          <a:xfrm>
            <a:off x="2393394" y="3974663"/>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Uygulama ile Bağlantı</a:t>
            </a:r>
            <a:r>
              <a:rPr lang="en-US" sz="1750" dirty="0">
                <a:solidFill>
                  <a:srgbClr val="272525"/>
                </a:solidFill>
                <a:latin typeface="Eudoxus Sans" pitchFamily="34" charset="0"/>
                <a:ea typeface="Eudoxus Sans" pitchFamily="34" charset="-122"/>
                <a:cs typeface="Eudoxus Sans" pitchFamily="34" charset="-120"/>
              </a:rPr>
              <a:t>: ESP32'nin internete bağlı olduğundan emin olun. Blynk uygulamasını açın ve projenizin çalışıp çalışmadığını kontrol edin.</a:t>
            </a:r>
            <a:endParaRPr lang="en-US" sz="1750" dirty="0"/>
          </a:p>
        </p:txBody>
      </p:sp>
      <p:sp>
        <p:nvSpPr>
          <p:cNvPr id="7" name="Text 4"/>
          <p:cNvSpPr/>
          <p:nvPr/>
        </p:nvSpPr>
        <p:spPr>
          <a:xfrm>
            <a:off x="2393394" y="4774287"/>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Su Akışını İzleme</a:t>
            </a:r>
            <a:r>
              <a:rPr lang="en-US" sz="1750" dirty="0">
                <a:solidFill>
                  <a:srgbClr val="272525"/>
                </a:solidFill>
                <a:latin typeface="Eudoxus Sans" pitchFamily="34" charset="0"/>
                <a:ea typeface="Eudoxus Sans" pitchFamily="34" charset="-122"/>
                <a:cs typeface="Eudoxus Sans" pitchFamily="34" charset="-120"/>
              </a:rPr>
              <a:t>: YFS-201 sensöründen gelen verileri Gauge widget'ı üzerinde izleyin.</a:t>
            </a:r>
            <a:endParaRPr lang="en-US" sz="1750" dirty="0"/>
          </a:p>
        </p:txBody>
      </p:sp>
      <p:sp>
        <p:nvSpPr>
          <p:cNvPr id="8" name="Text 5"/>
          <p:cNvSpPr/>
          <p:nvPr/>
        </p:nvSpPr>
        <p:spPr>
          <a:xfrm>
            <a:off x="2393394" y="5218509"/>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Vana Kontrolü</a:t>
            </a:r>
            <a:r>
              <a:rPr lang="en-US" sz="1750" dirty="0">
                <a:solidFill>
                  <a:srgbClr val="272525"/>
                </a:solidFill>
                <a:latin typeface="Eudoxus Sans" pitchFamily="34" charset="0"/>
                <a:ea typeface="Eudoxus Sans" pitchFamily="34" charset="-122"/>
                <a:cs typeface="Eudoxus Sans" pitchFamily="34" charset="-120"/>
              </a:rPr>
              <a:t>: Vana kontrol düğmesi ile selenoid vanayı açıp kapatın.</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862971"/>
            <a:ext cx="4172426" cy="416481"/>
          </a:xfrm>
          <a:prstGeom prst="rect">
            <a:avLst/>
          </a:prstGeom>
          <a:noFill/>
          <a:ln/>
        </p:spPr>
        <p:txBody>
          <a:bodyPr wrap="non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Programlama ve Kodlama</a:t>
            </a:r>
            <a:endParaRPr lang="en-US" sz="2624" dirty="0"/>
          </a:p>
        </p:txBody>
      </p:sp>
      <p:sp>
        <p:nvSpPr>
          <p:cNvPr id="5" name="Text 2"/>
          <p:cNvSpPr/>
          <p:nvPr/>
        </p:nvSpPr>
        <p:spPr>
          <a:xfrm>
            <a:off x="2037993" y="2729270"/>
            <a:ext cx="5006221"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Programlama ve kodlama, projenizin temel yapı taşlarından biridir. ESP32 mikrodenetleyicisi, su akış sensörü ve selenoid vana gibi bileşenleri kontrol etmek için programlanmalıdır. Arduino IDE, bu kodları yazmak ve ESP32'ye yüklemek için kullanılan popüler bir geliştirme ortamıdır.</a:t>
            </a:r>
            <a:endParaRPr lang="en-US" sz="1750" dirty="0"/>
          </a:p>
        </p:txBody>
      </p:sp>
      <p:pic>
        <p:nvPicPr>
          <p:cNvPr id="6" name="Image 1" descr="preencoded.png"/>
          <p:cNvPicPr>
            <a:picLocks noChangeAspect="1"/>
          </p:cNvPicPr>
          <p:nvPr/>
        </p:nvPicPr>
        <p:blipFill>
          <a:blip r:embed="rId4"/>
          <a:stretch>
            <a:fillRect/>
          </a:stretch>
        </p:blipFill>
        <p:spPr>
          <a:xfrm>
            <a:off x="7593806" y="2779276"/>
            <a:ext cx="5006221" cy="33374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675448"/>
            <a:ext cx="3074194"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Sistemin Test Edilmesi</a:t>
            </a:r>
            <a:endParaRPr lang="en-US" sz="2187" dirty="0"/>
          </a:p>
        </p:txBody>
      </p:sp>
      <p:sp>
        <p:nvSpPr>
          <p:cNvPr id="5" name="Text 2"/>
          <p:cNvSpPr/>
          <p:nvPr/>
        </p:nvSpPr>
        <p:spPr>
          <a:xfrm>
            <a:off x="2393394" y="2466975"/>
            <a:ext cx="10199013"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Eudoxus Sans" pitchFamily="34" charset="0"/>
                <a:ea typeface="Eudoxus Sans" pitchFamily="34" charset="-122"/>
                <a:cs typeface="Eudoxus Sans" pitchFamily="34" charset="-120"/>
              </a:rPr>
              <a:t>Donanım Kontrolü Bağlantıların Kontrolü:</a:t>
            </a:r>
            <a:r>
              <a:rPr lang="en-US" sz="1750" dirty="0">
                <a:solidFill>
                  <a:srgbClr val="272525"/>
                </a:solidFill>
                <a:latin typeface="Eudoxus Sans" pitchFamily="34" charset="0"/>
                <a:ea typeface="Eudoxus Sans" pitchFamily="34" charset="-122"/>
                <a:cs typeface="Eudoxus Sans" pitchFamily="34" charset="-120"/>
              </a:rPr>
              <a:t> Tüm bileşenlerin (ESP32, röle, selenoid vana, su sensörü) doğru şekilde bağlandığından emin olundu. Jumper kabloların ve diğer bağlantıların sağlam olduğu kontrol edildi. </a:t>
            </a:r>
            <a:endParaRPr lang="en-US" sz="1750" dirty="0"/>
          </a:p>
        </p:txBody>
      </p:sp>
      <p:sp>
        <p:nvSpPr>
          <p:cNvPr id="6" name="Text 3"/>
          <p:cNvSpPr/>
          <p:nvPr/>
        </p:nvSpPr>
        <p:spPr>
          <a:xfrm>
            <a:off x="2393394" y="3622000"/>
            <a:ext cx="10199013" cy="1421606"/>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Eudoxus Sans" pitchFamily="34" charset="0"/>
                <a:ea typeface="Eudoxus Sans" pitchFamily="34" charset="-122"/>
                <a:cs typeface="Eudoxus Sans" pitchFamily="34" charset="-120"/>
              </a:rPr>
              <a:t>Blynk Uygulaması Bağlantı Testi Wi-Fi Bağlantısı: </a:t>
            </a:r>
            <a:r>
              <a:rPr lang="en-US" sz="1750" dirty="0">
                <a:solidFill>
                  <a:srgbClr val="272525"/>
                </a:solidFill>
                <a:latin typeface="Eudoxus Sans" pitchFamily="34" charset="0"/>
                <a:ea typeface="Eudoxus Sans" pitchFamily="34" charset="-122"/>
                <a:cs typeface="Eudoxus Sans" pitchFamily="34" charset="-120"/>
              </a:rPr>
              <a:t>ESP32'nin Wi-Fi ağına başarıyla bağlandığı kontrol edildi. Seri monitördeki çıktısına bakıldı. Blynk uygulamasında projemizin çalıştığı ve bağlantının aktif olduğu doğrulandı. Burada uygulama üzerinden verileri görebiliyor ve röleyi kontrol edebiliyor olmalıyız.</a:t>
            </a:r>
            <a:endParaRPr lang="en-US" sz="1750" dirty="0"/>
          </a:p>
        </p:txBody>
      </p:sp>
      <p:sp>
        <p:nvSpPr>
          <p:cNvPr id="7" name="Text 4"/>
          <p:cNvSpPr/>
          <p:nvPr/>
        </p:nvSpPr>
        <p:spPr>
          <a:xfrm>
            <a:off x="2393394" y="5132427"/>
            <a:ext cx="10199013" cy="1421606"/>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Eudoxus Sans" pitchFamily="34" charset="0"/>
                <a:ea typeface="Eudoxus Sans" pitchFamily="34" charset="-122"/>
                <a:cs typeface="Eudoxus Sans" pitchFamily="34" charset="-120"/>
              </a:rPr>
              <a:t>Fonksiyonel Testler Selenoid Vana Kontrolü: </a:t>
            </a:r>
            <a:r>
              <a:rPr lang="en-US" sz="1750" dirty="0">
                <a:solidFill>
                  <a:srgbClr val="272525"/>
                </a:solidFill>
                <a:latin typeface="Eudoxus Sans" pitchFamily="34" charset="0"/>
                <a:ea typeface="Eudoxus Sans" pitchFamily="34" charset="-122"/>
                <a:cs typeface="Eudoxus Sans" pitchFamily="34" charset="-120"/>
              </a:rPr>
              <a:t>Blynk uygulamasındaki buton widget'ı kullanarak selenoid vanayı açıp kapattığımızda vana düzgün şekilde açılıyor ve kapanıyorsa, röle ve selenoid vana doğru çalışıyor demektir.  Blynk uygulamasındaki butona basıldığında  röleden  tıklama sesi gelmelidir.  Su akış sensöründen veri okunabilir ve Blynk uygulamasında görüntülenebilir olmalıdır.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274" y="1649254"/>
            <a:ext cx="4931093" cy="4931093"/>
          </a:xfrm>
          <a:prstGeom prst="rect">
            <a:avLst/>
          </a:prstGeom>
        </p:spPr>
      </p:pic>
      <p:sp>
        <p:nvSpPr>
          <p:cNvPr id="6" name="Text 1"/>
          <p:cNvSpPr/>
          <p:nvPr/>
        </p:nvSpPr>
        <p:spPr>
          <a:xfrm>
            <a:off x="833199" y="2456855"/>
            <a:ext cx="7477601" cy="1916430"/>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ESP32 Tabanlı Akıllı Su Kontrol Sistemi</a:t>
            </a:r>
            <a:endParaRPr lang="en-US" sz="6036" dirty="0"/>
          </a:p>
        </p:txBody>
      </p:sp>
      <p:sp>
        <p:nvSpPr>
          <p:cNvPr id="7" name="Text 2"/>
          <p:cNvSpPr/>
          <p:nvPr/>
        </p:nvSpPr>
        <p:spPr>
          <a:xfrm>
            <a:off x="833199" y="4706541"/>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Günümüzde su kaynaklarının verimli kullanımı ve yönetimi kritik öneme sahiptir. Bu proje, ESP32 mikrodenetleyici kullanarak geliştirilecek akıllı bir su izleme sistemi sunar.</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389459"/>
            <a:ext cx="4463891"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Güvenlik ve İzolasyon Önlemleri </a:t>
            </a:r>
            <a:endParaRPr lang="en-US" sz="2187" dirty="0"/>
          </a:p>
        </p:txBody>
      </p:sp>
      <p:sp>
        <p:nvSpPr>
          <p:cNvPr id="5" name="Text 2"/>
          <p:cNvSpPr/>
          <p:nvPr/>
        </p:nvSpPr>
        <p:spPr>
          <a:xfrm>
            <a:off x="2037993" y="2186464"/>
            <a:ext cx="5006221" cy="1066205"/>
          </a:xfrm>
          <a:prstGeom prst="rect">
            <a:avLst/>
          </a:prstGeom>
          <a:noFill/>
          <a:ln/>
        </p:spPr>
        <p:txBody>
          <a:bodyPr wrap="square" rtlCol="0" anchor="t"/>
          <a:lstStyle/>
          <a:p>
            <a:pPr marL="0" indent="0" algn="l">
              <a:lnSpc>
                <a:spcPts val="2799"/>
              </a:lnSpc>
              <a:buNone/>
            </a:pPr>
            <a:r>
              <a:rPr lang="en-US" sz="1750" b="1" dirty="0">
                <a:solidFill>
                  <a:srgbClr val="272525"/>
                </a:solidFill>
                <a:latin typeface="Eudoxus Sans" pitchFamily="34" charset="0"/>
                <a:ea typeface="Eudoxus Sans" pitchFamily="34" charset="-122"/>
                <a:cs typeface="Eudoxus Sans" pitchFamily="34" charset="-120"/>
              </a:rPr>
              <a:t>Doğru Güç Kaynağı Kullanımı</a:t>
            </a:r>
            <a:r>
              <a:rPr lang="en-US" sz="1750" dirty="0">
                <a:solidFill>
                  <a:srgbClr val="272525"/>
                </a:solidFill>
                <a:latin typeface="Eudoxus Sans" pitchFamily="34" charset="0"/>
                <a:ea typeface="Eudoxus Sans" pitchFamily="34" charset="-122"/>
                <a:cs typeface="Eudoxus Sans" pitchFamily="34" charset="-120"/>
              </a:rPr>
              <a:t>: Tüm bileşenlerin ihtiyaç duyduğu voltaj ve akımı sağlayan bir adaptör kullanıldı.</a:t>
            </a:r>
            <a:endParaRPr lang="en-US" sz="1750" dirty="0"/>
          </a:p>
        </p:txBody>
      </p:sp>
      <p:sp>
        <p:nvSpPr>
          <p:cNvPr id="6" name="Text 3"/>
          <p:cNvSpPr/>
          <p:nvPr/>
        </p:nvSpPr>
        <p:spPr>
          <a:xfrm>
            <a:off x="2037993" y="3452574"/>
            <a:ext cx="5006221" cy="1066205"/>
          </a:xfrm>
          <a:prstGeom prst="rect">
            <a:avLst/>
          </a:prstGeom>
          <a:noFill/>
          <a:ln/>
        </p:spPr>
        <p:txBody>
          <a:bodyPr wrap="square" rtlCol="0" anchor="t"/>
          <a:lstStyle/>
          <a:p>
            <a:pPr marL="0" indent="0" algn="l">
              <a:lnSpc>
                <a:spcPts val="2799"/>
              </a:lnSpc>
              <a:buNone/>
            </a:pPr>
            <a:r>
              <a:rPr lang="en-US" sz="1750" b="1" dirty="0">
                <a:solidFill>
                  <a:srgbClr val="272525"/>
                </a:solidFill>
                <a:latin typeface="Eudoxus Sans" pitchFamily="34" charset="0"/>
                <a:ea typeface="Eudoxus Sans" pitchFamily="34" charset="-122"/>
                <a:cs typeface="Eudoxus Sans" pitchFamily="34" charset="-120"/>
              </a:rPr>
              <a:t>Kutu Kullanımı</a:t>
            </a:r>
            <a:r>
              <a:rPr lang="en-US" sz="1750" dirty="0">
                <a:solidFill>
                  <a:srgbClr val="272525"/>
                </a:solidFill>
                <a:latin typeface="Eudoxus Sans" pitchFamily="34" charset="0"/>
                <a:ea typeface="Eudoxus Sans" pitchFamily="34" charset="-122"/>
                <a:cs typeface="Eudoxus Sans" pitchFamily="34" charset="-120"/>
              </a:rPr>
              <a:t>: Elektronik bileşenleri suya, toza ve darbelere karşı koruyan bir kutu,3d yazıcıdan çıkartıldı.</a:t>
            </a:r>
            <a:endParaRPr lang="en-US" sz="1750" dirty="0"/>
          </a:p>
        </p:txBody>
      </p:sp>
      <p:sp>
        <p:nvSpPr>
          <p:cNvPr id="7" name="Text 4"/>
          <p:cNvSpPr/>
          <p:nvPr/>
        </p:nvSpPr>
        <p:spPr>
          <a:xfrm>
            <a:off x="2037993" y="4718685"/>
            <a:ext cx="5006221" cy="710803"/>
          </a:xfrm>
          <a:prstGeom prst="rect">
            <a:avLst/>
          </a:prstGeom>
          <a:noFill/>
          <a:ln/>
        </p:spPr>
        <p:txBody>
          <a:bodyPr wrap="square" rtlCol="0" anchor="t"/>
          <a:lstStyle/>
          <a:p>
            <a:pPr marL="0" indent="0" algn="l">
              <a:lnSpc>
                <a:spcPts val="2799"/>
              </a:lnSpc>
              <a:buNone/>
            </a:pPr>
            <a:r>
              <a:rPr lang="en-US" sz="1750" b="1" dirty="0">
                <a:solidFill>
                  <a:srgbClr val="272525"/>
                </a:solidFill>
                <a:latin typeface="Eudoxus Sans" pitchFamily="34" charset="0"/>
                <a:ea typeface="Eudoxus Sans" pitchFamily="34" charset="-122"/>
                <a:cs typeface="Eudoxus Sans" pitchFamily="34" charset="-120"/>
              </a:rPr>
              <a:t>Su ve Nem İzolasyonu: </a:t>
            </a:r>
            <a:r>
              <a:rPr lang="en-US" sz="1750" dirty="0">
                <a:solidFill>
                  <a:srgbClr val="272525"/>
                </a:solidFill>
                <a:latin typeface="Eudoxus Sans" pitchFamily="34" charset="0"/>
                <a:ea typeface="Eudoxus Sans" pitchFamily="34" charset="-122"/>
                <a:cs typeface="Eudoxus Sans" pitchFamily="34" charset="-120"/>
              </a:rPr>
              <a:t>Teflon bant,izole bant kullanıldı.</a:t>
            </a:r>
            <a:endParaRPr lang="en-US" sz="1750" dirty="0"/>
          </a:p>
        </p:txBody>
      </p:sp>
      <p:pic>
        <p:nvPicPr>
          <p:cNvPr id="8" name="Image 1" descr="preencoded.png"/>
          <p:cNvPicPr>
            <a:picLocks noChangeAspect="1"/>
          </p:cNvPicPr>
          <p:nvPr/>
        </p:nvPicPr>
        <p:blipFill>
          <a:blip r:embed="rId4"/>
          <a:stretch>
            <a:fillRect/>
          </a:stretch>
        </p:blipFill>
        <p:spPr>
          <a:xfrm>
            <a:off x="7593806" y="2236470"/>
            <a:ext cx="5006221" cy="3040380"/>
          </a:xfrm>
          <a:prstGeom prst="rect">
            <a:avLst/>
          </a:prstGeom>
        </p:spPr>
      </p:pic>
      <p:sp>
        <p:nvSpPr>
          <p:cNvPr id="9" name="Text 5"/>
          <p:cNvSpPr/>
          <p:nvPr/>
        </p:nvSpPr>
        <p:spPr>
          <a:xfrm>
            <a:off x="2037993" y="5879306"/>
            <a:ext cx="10554414" cy="355402"/>
          </a:xfrm>
          <a:prstGeom prst="rect">
            <a:avLst/>
          </a:prstGeom>
          <a:noFill/>
          <a:ln/>
        </p:spPr>
        <p:txBody>
          <a:bodyPr wrap="none" rtlCol="0" anchor="t"/>
          <a:lstStyle/>
          <a:p>
            <a:pPr marL="0" indent="0">
              <a:lnSpc>
                <a:spcPts val="2799"/>
              </a:lnSpc>
              <a:buNone/>
            </a:pPr>
            <a:endParaRPr lang="en-US" sz="1750" dirty="0"/>
          </a:p>
        </p:txBody>
      </p:sp>
      <p:sp>
        <p:nvSpPr>
          <p:cNvPr id="10" name="Text 6"/>
          <p:cNvSpPr/>
          <p:nvPr/>
        </p:nvSpPr>
        <p:spPr>
          <a:xfrm>
            <a:off x="2037993" y="6484620"/>
            <a:ext cx="10554414" cy="355402"/>
          </a:xfrm>
          <a:prstGeom prst="rect">
            <a:avLst/>
          </a:prstGeom>
          <a:noFill/>
          <a:ln/>
        </p:spPr>
        <p:txBody>
          <a:bodyPr wrap="none" rtlCol="0" anchor="t"/>
          <a:lstStyle/>
          <a:p>
            <a:pPr marL="0" indent="0" algn="l">
              <a:lnSpc>
                <a:spcPts val="2799"/>
              </a:lnSpc>
              <a:buNone/>
            </a:pP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712357"/>
            <a:ext cx="4697849"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Karşılaşılan Zorluklar ve Çözümler</a:t>
            </a:r>
            <a:endParaRPr lang="en-US" sz="2187" dirty="0"/>
          </a:p>
        </p:txBody>
      </p:sp>
      <p:pic>
        <p:nvPicPr>
          <p:cNvPr id="5" name="Image 1" descr="preencoded.png"/>
          <p:cNvPicPr>
            <a:picLocks noChangeAspect="1"/>
          </p:cNvPicPr>
          <p:nvPr/>
        </p:nvPicPr>
        <p:blipFill>
          <a:blip r:embed="rId4"/>
          <a:stretch>
            <a:fillRect/>
          </a:stretch>
        </p:blipFill>
        <p:spPr>
          <a:xfrm>
            <a:off x="2037993" y="2559368"/>
            <a:ext cx="5006221" cy="3707844"/>
          </a:xfrm>
          <a:prstGeom prst="rect">
            <a:avLst/>
          </a:prstGeom>
        </p:spPr>
      </p:pic>
      <p:sp>
        <p:nvSpPr>
          <p:cNvPr id="6" name="Shape 2"/>
          <p:cNvSpPr/>
          <p:nvPr/>
        </p:nvSpPr>
        <p:spPr>
          <a:xfrm>
            <a:off x="7593806" y="2559368"/>
            <a:ext cx="5006221" cy="1277183"/>
          </a:xfrm>
          <a:prstGeom prst="roundRect">
            <a:avLst>
              <a:gd name="adj" fmla="val 7829"/>
            </a:avLst>
          </a:prstGeom>
          <a:solidFill>
            <a:srgbClr val="B3E5FF"/>
          </a:solidFill>
          <a:ln/>
        </p:spPr>
        <p:txBody>
          <a:bodyPr/>
          <a:lstStyle/>
          <a:p>
            <a:endParaRPr lang="tr-TR"/>
          </a:p>
        </p:txBody>
      </p:sp>
      <p:pic>
        <p:nvPicPr>
          <p:cNvPr id="7" name="Image 2" descr="preencoded.png"/>
          <p:cNvPicPr>
            <a:picLocks noChangeAspect="1"/>
          </p:cNvPicPr>
          <p:nvPr/>
        </p:nvPicPr>
        <p:blipFill>
          <a:blip r:embed="rId5"/>
          <a:stretch>
            <a:fillRect/>
          </a:stretch>
        </p:blipFill>
        <p:spPr>
          <a:xfrm>
            <a:off x="7815977" y="2909292"/>
            <a:ext cx="277654" cy="222171"/>
          </a:xfrm>
          <a:prstGeom prst="rect">
            <a:avLst/>
          </a:prstGeom>
        </p:spPr>
      </p:pic>
      <p:sp>
        <p:nvSpPr>
          <p:cNvPr id="8" name="Text 3"/>
          <p:cNvSpPr/>
          <p:nvPr/>
        </p:nvSpPr>
        <p:spPr>
          <a:xfrm>
            <a:off x="8315801" y="2814757"/>
            <a:ext cx="4062055" cy="710803"/>
          </a:xfrm>
          <a:prstGeom prst="rect">
            <a:avLst/>
          </a:prstGeom>
          <a:noFill/>
          <a:ln/>
        </p:spPr>
        <p:txBody>
          <a:bodyPr wrap="square" rtlCol="0" anchor="t"/>
          <a:lstStyle/>
          <a:p>
            <a:pPr marL="0" indent="0">
              <a:lnSpc>
                <a:spcPts val="2799"/>
              </a:lnSpc>
              <a:buNone/>
            </a:pPr>
            <a:r>
              <a:rPr lang="en-US" sz="1750" dirty="0">
                <a:solidFill>
                  <a:srgbClr val="000000"/>
                </a:solidFill>
                <a:latin typeface="Eudoxus Sans" pitchFamily="34" charset="0"/>
                <a:ea typeface="Eudoxus Sans" pitchFamily="34" charset="-122"/>
                <a:cs typeface="Eudoxus Sans" pitchFamily="34" charset="-120"/>
              </a:rPr>
              <a:t>Su sensörünün içerisindeki parçanın yanması</a:t>
            </a:r>
            <a:endParaRPr lang="en-US" sz="1750" dirty="0"/>
          </a:p>
        </p:txBody>
      </p:sp>
      <p:sp>
        <p:nvSpPr>
          <p:cNvPr id="9" name="Text 4"/>
          <p:cNvSpPr/>
          <p:nvPr/>
        </p:nvSpPr>
        <p:spPr>
          <a:xfrm>
            <a:off x="7593806" y="4086463"/>
            <a:ext cx="5006221" cy="355402"/>
          </a:xfrm>
          <a:prstGeom prst="rect">
            <a:avLst/>
          </a:prstGeom>
          <a:noFill/>
          <a:ln/>
        </p:spPr>
        <p:txBody>
          <a:bodyPr wrap="none" rtlCol="0" anchor="t"/>
          <a:lstStyle/>
          <a:p>
            <a:pPr marL="0" indent="0" algn="ctr">
              <a:lnSpc>
                <a:spcPts val="2799"/>
              </a:lnSpc>
              <a:buNone/>
            </a:pPr>
            <a:r>
              <a:rPr lang="en-US" sz="1750" dirty="0">
                <a:solidFill>
                  <a:srgbClr val="272525"/>
                </a:solidFill>
                <a:latin typeface="Eudoxus Sans" pitchFamily="34" charset="0"/>
                <a:ea typeface="Eudoxus Sans" pitchFamily="34" charset="-122"/>
                <a:cs typeface="Eudoxus Sans" pitchFamily="34" charset="-120"/>
              </a:rPr>
              <a:t>Yeni parça bulundu.</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080968"/>
            <a:ext cx="4697849"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Karşılaşılan Zorluklar ve Çözümler</a:t>
            </a:r>
            <a:endParaRPr lang="en-US" sz="2187" dirty="0"/>
          </a:p>
        </p:txBody>
      </p:sp>
      <p:pic>
        <p:nvPicPr>
          <p:cNvPr id="5" name="Image 1" descr="preencoded.png"/>
          <p:cNvPicPr>
            <a:picLocks noChangeAspect="1"/>
          </p:cNvPicPr>
          <p:nvPr/>
        </p:nvPicPr>
        <p:blipFill>
          <a:blip r:embed="rId4"/>
          <a:stretch>
            <a:fillRect/>
          </a:stretch>
        </p:blipFill>
        <p:spPr>
          <a:xfrm>
            <a:off x="2037993" y="1927979"/>
            <a:ext cx="3727966" cy="4970621"/>
          </a:xfrm>
          <a:prstGeom prst="rect">
            <a:avLst/>
          </a:prstGeom>
        </p:spPr>
      </p:pic>
      <p:sp>
        <p:nvSpPr>
          <p:cNvPr id="6" name="Shape 2"/>
          <p:cNvSpPr/>
          <p:nvPr/>
        </p:nvSpPr>
        <p:spPr>
          <a:xfrm>
            <a:off x="7593806" y="1927979"/>
            <a:ext cx="5006221" cy="1277183"/>
          </a:xfrm>
          <a:prstGeom prst="roundRect">
            <a:avLst>
              <a:gd name="adj" fmla="val 7829"/>
            </a:avLst>
          </a:prstGeom>
          <a:solidFill>
            <a:srgbClr val="B3E5FF"/>
          </a:solidFill>
          <a:ln/>
        </p:spPr>
        <p:txBody>
          <a:bodyPr/>
          <a:lstStyle/>
          <a:p>
            <a:endParaRPr lang="tr-TR"/>
          </a:p>
        </p:txBody>
      </p:sp>
      <p:pic>
        <p:nvPicPr>
          <p:cNvPr id="7" name="Image 2" descr="preencoded.png"/>
          <p:cNvPicPr>
            <a:picLocks noChangeAspect="1"/>
          </p:cNvPicPr>
          <p:nvPr/>
        </p:nvPicPr>
        <p:blipFill>
          <a:blip r:embed="rId5"/>
          <a:stretch>
            <a:fillRect/>
          </a:stretch>
        </p:blipFill>
        <p:spPr>
          <a:xfrm>
            <a:off x="7815977" y="2277904"/>
            <a:ext cx="277654" cy="222171"/>
          </a:xfrm>
          <a:prstGeom prst="rect">
            <a:avLst/>
          </a:prstGeom>
        </p:spPr>
      </p:pic>
      <p:sp>
        <p:nvSpPr>
          <p:cNvPr id="8" name="Text 3"/>
          <p:cNvSpPr/>
          <p:nvPr/>
        </p:nvSpPr>
        <p:spPr>
          <a:xfrm>
            <a:off x="8315801" y="2183368"/>
            <a:ext cx="4062055" cy="710803"/>
          </a:xfrm>
          <a:prstGeom prst="rect">
            <a:avLst/>
          </a:prstGeom>
          <a:noFill/>
          <a:ln/>
        </p:spPr>
        <p:txBody>
          <a:bodyPr wrap="square" rtlCol="0" anchor="t"/>
          <a:lstStyle/>
          <a:p>
            <a:pPr marL="0" indent="0">
              <a:lnSpc>
                <a:spcPts val="2799"/>
              </a:lnSpc>
              <a:buNone/>
            </a:pPr>
            <a:r>
              <a:rPr lang="en-US" sz="1750" dirty="0">
                <a:solidFill>
                  <a:srgbClr val="000000"/>
                </a:solidFill>
                <a:latin typeface="Eudoxus Sans" pitchFamily="34" charset="0"/>
                <a:ea typeface="Eudoxus Sans" pitchFamily="34" charset="-122"/>
                <a:cs typeface="Eudoxus Sans" pitchFamily="34" charset="-120"/>
              </a:rPr>
              <a:t>Su sensörünün içerisindeki parçanın üzerindeki yazının okunmaması</a:t>
            </a:r>
            <a:endParaRPr lang="en-US" sz="1750" dirty="0"/>
          </a:p>
        </p:txBody>
      </p:sp>
      <p:sp>
        <p:nvSpPr>
          <p:cNvPr id="9" name="Text 4"/>
          <p:cNvSpPr/>
          <p:nvPr/>
        </p:nvSpPr>
        <p:spPr>
          <a:xfrm>
            <a:off x="7593806" y="3455075"/>
            <a:ext cx="5006221" cy="710803"/>
          </a:xfrm>
          <a:prstGeom prst="rect">
            <a:avLst/>
          </a:prstGeom>
          <a:noFill/>
          <a:ln/>
        </p:spPr>
        <p:txBody>
          <a:bodyPr wrap="square" rtlCol="0" anchor="t"/>
          <a:lstStyle/>
          <a:p>
            <a:pPr marL="0" indent="0" algn="ctr">
              <a:lnSpc>
                <a:spcPts val="2799"/>
              </a:lnSpc>
              <a:buNone/>
            </a:pPr>
            <a:r>
              <a:rPr lang="en-US" sz="1750" dirty="0">
                <a:solidFill>
                  <a:srgbClr val="272525"/>
                </a:solidFill>
                <a:latin typeface="Eudoxus Sans" pitchFamily="34" charset="0"/>
                <a:ea typeface="Eudoxus Sans" pitchFamily="34" charset="-122"/>
                <a:cs typeface="Eudoxus Sans" pitchFamily="34" charset="-120"/>
              </a:rPr>
              <a:t>Optisyene gidildi,mikroskop ile bakılıp modeli bulundu.</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274"/>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541859"/>
            <a:ext cx="4697849"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Karşılaşılan Zorluklar ve Çözümler</a:t>
            </a:r>
            <a:endParaRPr lang="en-US" sz="2187" dirty="0"/>
          </a:p>
        </p:txBody>
      </p:sp>
      <p:pic>
        <p:nvPicPr>
          <p:cNvPr id="5" name="Image 1" descr="preencoded.png"/>
          <p:cNvPicPr>
            <a:picLocks noChangeAspect="1"/>
          </p:cNvPicPr>
          <p:nvPr/>
        </p:nvPicPr>
        <p:blipFill>
          <a:blip r:embed="rId4"/>
          <a:stretch>
            <a:fillRect/>
          </a:stretch>
        </p:blipFill>
        <p:spPr>
          <a:xfrm>
            <a:off x="2037993" y="2388870"/>
            <a:ext cx="3036689" cy="4048839"/>
          </a:xfrm>
          <a:prstGeom prst="rect">
            <a:avLst/>
          </a:prstGeom>
        </p:spPr>
      </p:pic>
      <p:sp>
        <p:nvSpPr>
          <p:cNvPr id="6" name="Shape 2"/>
          <p:cNvSpPr/>
          <p:nvPr/>
        </p:nvSpPr>
        <p:spPr>
          <a:xfrm>
            <a:off x="7593806" y="2388870"/>
            <a:ext cx="5006221" cy="1277183"/>
          </a:xfrm>
          <a:prstGeom prst="roundRect">
            <a:avLst>
              <a:gd name="adj" fmla="val 7829"/>
            </a:avLst>
          </a:prstGeom>
          <a:solidFill>
            <a:srgbClr val="B3E5FF"/>
          </a:solidFill>
          <a:ln/>
        </p:spPr>
        <p:txBody>
          <a:bodyPr/>
          <a:lstStyle/>
          <a:p>
            <a:endParaRPr lang="tr-TR"/>
          </a:p>
        </p:txBody>
      </p:sp>
      <p:pic>
        <p:nvPicPr>
          <p:cNvPr id="7" name="Image 2" descr="preencoded.png"/>
          <p:cNvPicPr>
            <a:picLocks noChangeAspect="1"/>
          </p:cNvPicPr>
          <p:nvPr/>
        </p:nvPicPr>
        <p:blipFill>
          <a:blip r:embed="rId5"/>
          <a:stretch>
            <a:fillRect/>
          </a:stretch>
        </p:blipFill>
        <p:spPr>
          <a:xfrm>
            <a:off x="7815977" y="2738795"/>
            <a:ext cx="277654" cy="222171"/>
          </a:xfrm>
          <a:prstGeom prst="rect">
            <a:avLst/>
          </a:prstGeom>
        </p:spPr>
      </p:pic>
      <p:sp>
        <p:nvSpPr>
          <p:cNvPr id="8" name="Text 3"/>
          <p:cNvSpPr/>
          <p:nvPr/>
        </p:nvSpPr>
        <p:spPr>
          <a:xfrm>
            <a:off x="8315801" y="2644259"/>
            <a:ext cx="4062055" cy="710803"/>
          </a:xfrm>
          <a:prstGeom prst="rect">
            <a:avLst/>
          </a:prstGeom>
          <a:noFill/>
          <a:ln/>
        </p:spPr>
        <p:txBody>
          <a:bodyPr wrap="square" rtlCol="0" anchor="t"/>
          <a:lstStyle/>
          <a:p>
            <a:pPr marL="0" indent="0">
              <a:lnSpc>
                <a:spcPts val="2799"/>
              </a:lnSpc>
              <a:buNone/>
            </a:pPr>
            <a:r>
              <a:rPr lang="en-US" sz="1750" dirty="0">
                <a:solidFill>
                  <a:srgbClr val="000000"/>
                </a:solidFill>
                <a:latin typeface="Eudoxus Sans" pitchFamily="34" charset="0"/>
                <a:ea typeface="Eudoxus Sans" pitchFamily="34" charset="-122"/>
                <a:cs typeface="Eudoxus Sans" pitchFamily="34" charset="-120"/>
              </a:rPr>
              <a:t>Su sensörünün içerisindeki parçanın modelinden bulunamaması</a:t>
            </a:r>
            <a:endParaRPr lang="en-US" sz="1750" dirty="0"/>
          </a:p>
        </p:txBody>
      </p:sp>
      <p:sp>
        <p:nvSpPr>
          <p:cNvPr id="9" name="Text 4"/>
          <p:cNvSpPr/>
          <p:nvPr/>
        </p:nvSpPr>
        <p:spPr>
          <a:xfrm>
            <a:off x="7593806" y="3915966"/>
            <a:ext cx="5006221" cy="710803"/>
          </a:xfrm>
          <a:prstGeom prst="rect">
            <a:avLst/>
          </a:prstGeom>
          <a:noFill/>
          <a:ln/>
        </p:spPr>
        <p:txBody>
          <a:bodyPr wrap="square" rtlCol="0" anchor="t"/>
          <a:lstStyle/>
          <a:p>
            <a:pPr marL="0" indent="0" algn="ctr">
              <a:lnSpc>
                <a:spcPts val="2799"/>
              </a:lnSpc>
              <a:buNone/>
            </a:pPr>
            <a:r>
              <a:rPr lang="en-US" sz="1750" dirty="0">
                <a:solidFill>
                  <a:srgbClr val="272525"/>
                </a:solidFill>
                <a:latin typeface="Eudoxus Sans" pitchFamily="34" charset="0"/>
                <a:ea typeface="Eudoxus Sans" pitchFamily="34" charset="-122"/>
                <a:cs typeface="Eudoxus Sans" pitchFamily="34" charset="-120"/>
              </a:rPr>
              <a:t>Eski bir elektrik ustasına tamir ettirildi. Çalışmama ihtimaline karşı yeni sensör alındı.</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416844"/>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Avantajlar </a:t>
            </a:r>
            <a:endParaRPr lang="en-US" sz="2187" dirty="0"/>
          </a:p>
        </p:txBody>
      </p:sp>
      <p:sp>
        <p:nvSpPr>
          <p:cNvPr id="5" name="Shape 2"/>
          <p:cNvSpPr/>
          <p:nvPr/>
        </p:nvSpPr>
        <p:spPr>
          <a:xfrm>
            <a:off x="7293054" y="2208371"/>
            <a:ext cx="44410" cy="3998952"/>
          </a:xfrm>
          <a:prstGeom prst="roundRect">
            <a:avLst>
              <a:gd name="adj" fmla="val 225151"/>
            </a:avLst>
          </a:prstGeom>
          <a:solidFill>
            <a:srgbClr val="B2D4E5"/>
          </a:solidFill>
          <a:ln/>
        </p:spPr>
        <p:txBody>
          <a:bodyPr/>
          <a:lstStyle/>
          <a:p>
            <a:endParaRPr lang="tr-TR"/>
          </a:p>
        </p:txBody>
      </p:sp>
      <p:sp>
        <p:nvSpPr>
          <p:cNvPr id="6" name="Shape 3"/>
          <p:cNvSpPr/>
          <p:nvPr/>
        </p:nvSpPr>
        <p:spPr>
          <a:xfrm>
            <a:off x="6343233" y="2578239"/>
            <a:ext cx="777597" cy="44410"/>
          </a:xfrm>
          <a:prstGeom prst="roundRect">
            <a:avLst>
              <a:gd name="adj" fmla="val 225151"/>
            </a:avLst>
          </a:prstGeom>
          <a:solidFill>
            <a:srgbClr val="B2D4E5"/>
          </a:solidFill>
          <a:ln/>
        </p:spPr>
        <p:txBody>
          <a:bodyPr/>
          <a:lstStyle/>
          <a:p>
            <a:endParaRPr lang="tr-TR"/>
          </a:p>
        </p:txBody>
      </p:sp>
      <p:sp>
        <p:nvSpPr>
          <p:cNvPr id="7" name="Shape 4"/>
          <p:cNvSpPr/>
          <p:nvPr/>
        </p:nvSpPr>
        <p:spPr>
          <a:xfrm>
            <a:off x="7120830" y="2406134"/>
            <a:ext cx="388739" cy="388739"/>
          </a:xfrm>
          <a:prstGeom prst="roundRect">
            <a:avLst>
              <a:gd name="adj" fmla="val 25722"/>
            </a:avLst>
          </a:prstGeom>
          <a:solidFill>
            <a:srgbClr val="CCEEFF"/>
          </a:solidFill>
          <a:ln w="7620">
            <a:solidFill>
              <a:srgbClr val="B2D4E5"/>
            </a:solidFill>
            <a:prstDash val="solid"/>
          </a:ln>
        </p:spPr>
        <p:txBody>
          <a:bodyPr/>
          <a:lstStyle/>
          <a:p>
            <a:endParaRPr lang="tr-TR"/>
          </a:p>
        </p:txBody>
      </p:sp>
      <p:sp>
        <p:nvSpPr>
          <p:cNvPr id="8" name="Text 5"/>
          <p:cNvSpPr/>
          <p:nvPr/>
        </p:nvSpPr>
        <p:spPr>
          <a:xfrm>
            <a:off x="2037993" y="2430542"/>
            <a:ext cx="4055150" cy="284321"/>
          </a:xfrm>
          <a:prstGeom prst="rect">
            <a:avLst/>
          </a:prstGeom>
          <a:noFill/>
          <a:ln/>
        </p:spPr>
        <p:txBody>
          <a:bodyPr wrap="none" rtlCol="0" anchor="t"/>
          <a:lstStyle/>
          <a:p>
            <a:pPr marL="0" indent="0" algn="r">
              <a:lnSpc>
                <a:spcPts val="2239"/>
              </a:lnSpc>
              <a:buNone/>
            </a:pPr>
            <a:r>
              <a:rPr lang="en-US" sz="1400" b="1" dirty="0">
                <a:solidFill>
                  <a:srgbClr val="272525"/>
                </a:solidFill>
                <a:latin typeface="Eudoxus Sans" pitchFamily="34" charset="0"/>
                <a:ea typeface="Eudoxus Sans" pitchFamily="34" charset="-122"/>
                <a:cs typeface="Eudoxus Sans" pitchFamily="34" charset="-120"/>
              </a:rPr>
              <a:t>Uzaktan İzleme ve Kontrol</a:t>
            </a:r>
            <a:r>
              <a:rPr lang="en-US" sz="1400" dirty="0">
                <a:solidFill>
                  <a:srgbClr val="272525"/>
                </a:solidFill>
                <a:latin typeface="Eudoxus Sans" pitchFamily="34" charset="0"/>
                <a:ea typeface="Eudoxus Sans" pitchFamily="34" charset="-122"/>
                <a:cs typeface="Eudoxus Sans" pitchFamily="34" charset="-120"/>
              </a:rPr>
              <a:t>:</a:t>
            </a:r>
            <a:endParaRPr lang="en-US" sz="1400" dirty="0"/>
          </a:p>
        </p:txBody>
      </p:sp>
      <p:sp>
        <p:nvSpPr>
          <p:cNvPr id="9" name="Text 6"/>
          <p:cNvSpPr/>
          <p:nvPr/>
        </p:nvSpPr>
        <p:spPr>
          <a:xfrm>
            <a:off x="2322314" y="2848094"/>
            <a:ext cx="3770828" cy="1137285"/>
          </a:xfrm>
          <a:prstGeom prst="rect">
            <a:avLst/>
          </a:prstGeom>
          <a:noFill/>
          <a:ln/>
        </p:spPr>
        <p:txBody>
          <a:bodyPr wrap="square" rtlCol="0" anchor="t"/>
          <a:lstStyle/>
          <a:p>
            <a:pPr marL="342900" indent="-342900" algn="l">
              <a:lnSpc>
                <a:spcPts val="2239"/>
              </a:lnSpc>
              <a:buSzPct val="100000"/>
              <a:buChar char="•"/>
            </a:pPr>
            <a:r>
              <a:rPr lang="en-US" sz="1400" dirty="0">
                <a:solidFill>
                  <a:srgbClr val="272525"/>
                </a:solidFill>
                <a:latin typeface="Eudoxus Sans" pitchFamily="34" charset="0"/>
                <a:ea typeface="Eudoxus Sans" pitchFamily="34" charset="-122"/>
                <a:cs typeface="Eudoxus Sans" pitchFamily="34" charset="-120"/>
              </a:rPr>
              <a:t>Blynk uygulaması üzerinden su vanasının durumu ve su sensörü verileri anlık olarak izlenebilir. Bu, özellikle su kaçağı gibi acil durumlarda hızlı müdahale imkanı sağlar.</a:t>
            </a:r>
            <a:endParaRPr lang="en-US" sz="1400" dirty="0"/>
          </a:p>
        </p:txBody>
      </p:sp>
      <p:sp>
        <p:nvSpPr>
          <p:cNvPr id="10" name="Shape 7"/>
          <p:cNvSpPr/>
          <p:nvPr/>
        </p:nvSpPr>
        <p:spPr>
          <a:xfrm>
            <a:off x="7509570" y="3689092"/>
            <a:ext cx="777597" cy="44410"/>
          </a:xfrm>
          <a:prstGeom prst="roundRect">
            <a:avLst>
              <a:gd name="adj" fmla="val 225151"/>
            </a:avLst>
          </a:prstGeom>
          <a:solidFill>
            <a:srgbClr val="B2D4E5"/>
          </a:solidFill>
          <a:ln/>
        </p:spPr>
        <p:txBody>
          <a:bodyPr/>
          <a:lstStyle/>
          <a:p>
            <a:endParaRPr lang="tr-TR"/>
          </a:p>
        </p:txBody>
      </p:sp>
      <p:sp>
        <p:nvSpPr>
          <p:cNvPr id="11" name="Shape 8"/>
          <p:cNvSpPr/>
          <p:nvPr/>
        </p:nvSpPr>
        <p:spPr>
          <a:xfrm>
            <a:off x="7120830" y="3516987"/>
            <a:ext cx="388739" cy="388739"/>
          </a:xfrm>
          <a:prstGeom prst="roundRect">
            <a:avLst>
              <a:gd name="adj" fmla="val 25722"/>
            </a:avLst>
          </a:prstGeom>
          <a:solidFill>
            <a:srgbClr val="CCEEFF"/>
          </a:solidFill>
          <a:ln w="7620">
            <a:solidFill>
              <a:srgbClr val="B2D4E5"/>
            </a:solidFill>
            <a:prstDash val="solid"/>
          </a:ln>
        </p:spPr>
        <p:txBody>
          <a:bodyPr/>
          <a:lstStyle/>
          <a:p>
            <a:endParaRPr lang="tr-TR"/>
          </a:p>
        </p:txBody>
      </p:sp>
      <p:sp>
        <p:nvSpPr>
          <p:cNvPr id="12" name="Text 9"/>
          <p:cNvSpPr/>
          <p:nvPr/>
        </p:nvSpPr>
        <p:spPr>
          <a:xfrm>
            <a:off x="8537258" y="3541395"/>
            <a:ext cx="4055150" cy="284321"/>
          </a:xfrm>
          <a:prstGeom prst="rect">
            <a:avLst/>
          </a:prstGeom>
          <a:noFill/>
          <a:ln/>
        </p:spPr>
        <p:txBody>
          <a:bodyPr wrap="none" rtlCol="0" anchor="t"/>
          <a:lstStyle/>
          <a:p>
            <a:pPr marL="0" indent="0" algn="l">
              <a:lnSpc>
                <a:spcPts val="2239"/>
              </a:lnSpc>
              <a:buNone/>
            </a:pPr>
            <a:r>
              <a:rPr lang="en-US" sz="1400" b="1" dirty="0">
                <a:solidFill>
                  <a:srgbClr val="272525"/>
                </a:solidFill>
                <a:latin typeface="Eudoxus Sans" pitchFamily="34" charset="0"/>
                <a:ea typeface="Eudoxus Sans" pitchFamily="34" charset="-122"/>
                <a:cs typeface="Eudoxus Sans" pitchFamily="34" charset="-120"/>
              </a:rPr>
              <a:t>Esneklik ve Özelleştirilebilirlik</a:t>
            </a:r>
            <a:r>
              <a:rPr lang="en-US" sz="1400" dirty="0">
                <a:solidFill>
                  <a:srgbClr val="272525"/>
                </a:solidFill>
                <a:latin typeface="Eudoxus Sans" pitchFamily="34" charset="0"/>
                <a:ea typeface="Eudoxus Sans" pitchFamily="34" charset="-122"/>
                <a:cs typeface="Eudoxus Sans" pitchFamily="34" charset="-120"/>
              </a:rPr>
              <a:t>:</a:t>
            </a:r>
            <a:endParaRPr lang="en-US" sz="1400" dirty="0"/>
          </a:p>
        </p:txBody>
      </p:sp>
      <p:sp>
        <p:nvSpPr>
          <p:cNvPr id="13" name="Text 10"/>
          <p:cNvSpPr/>
          <p:nvPr/>
        </p:nvSpPr>
        <p:spPr>
          <a:xfrm>
            <a:off x="8821579" y="3958947"/>
            <a:ext cx="3770828" cy="852964"/>
          </a:xfrm>
          <a:prstGeom prst="rect">
            <a:avLst/>
          </a:prstGeom>
          <a:noFill/>
          <a:ln/>
        </p:spPr>
        <p:txBody>
          <a:bodyPr wrap="square" rtlCol="0" anchor="t"/>
          <a:lstStyle/>
          <a:p>
            <a:pPr marL="342900" indent="-342900" algn="l">
              <a:lnSpc>
                <a:spcPts val="2239"/>
              </a:lnSpc>
              <a:buSzPct val="100000"/>
              <a:buChar char="•"/>
            </a:pPr>
            <a:r>
              <a:rPr lang="en-US" sz="1400" dirty="0">
                <a:solidFill>
                  <a:srgbClr val="272525"/>
                </a:solidFill>
                <a:latin typeface="Eudoxus Sans" pitchFamily="34" charset="0"/>
                <a:ea typeface="Eudoxus Sans" pitchFamily="34" charset="-122"/>
                <a:cs typeface="Eudoxus Sans" pitchFamily="34" charset="-120"/>
              </a:rPr>
              <a:t>ESP32'nin esnekliği ve programlanabilirliği sayesinde sistemi ihtiyaca göre özelleştirmek mümkündür. Ek sensörler kolayca eklenebilir.</a:t>
            </a:r>
            <a:endParaRPr lang="en-US" sz="1400" dirty="0"/>
          </a:p>
        </p:txBody>
      </p:sp>
      <p:sp>
        <p:nvSpPr>
          <p:cNvPr id="14" name="Shape 11"/>
          <p:cNvSpPr/>
          <p:nvPr/>
        </p:nvSpPr>
        <p:spPr>
          <a:xfrm>
            <a:off x="6343233" y="4799588"/>
            <a:ext cx="777597" cy="44410"/>
          </a:xfrm>
          <a:prstGeom prst="roundRect">
            <a:avLst>
              <a:gd name="adj" fmla="val 225151"/>
            </a:avLst>
          </a:prstGeom>
          <a:solidFill>
            <a:srgbClr val="B2D4E5"/>
          </a:solidFill>
          <a:ln/>
        </p:spPr>
        <p:txBody>
          <a:bodyPr/>
          <a:lstStyle/>
          <a:p>
            <a:endParaRPr lang="tr-TR"/>
          </a:p>
        </p:txBody>
      </p:sp>
      <p:sp>
        <p:nvSpPr>
          <p:cNvPr id="15" name="Shape 12"/>
          <p:cNvSpPr/>
          <p:nvPr/>
        </p:nvSpPr>
        <p:spPr>
          <a:xfrm>
            <a:off x="7120830" y="4627483"/>
            <a:ext cx="388739" cy="388739"/>
          </a:xfrm>
          <a:prstGeom prst="roundRect">
            <a:avLst>
              <a:gd name="adj" fmla="val 25722"/>
            </a:avLst>
          </a:prstGeom>
          <a:solidFill>
            <a:srgbClr val="CCEEFF"/>
          </a:solidFill>
          <a:ln w="7620">
            <a:solidFill>
              <a:srgbClr val="B2D4E5"/>
            </a:solidFill>
            <a:prstDash val="solid"/>
          </a:ln>
        </p:spPr>
        <p:txBody>
          <a:bodyPr/>
          <a:lstStyle/>
          <a:p>
            <a:endParaRPr lang="tr-TR"/>
          </a:p>
        </p:txBody>
      </p:sp>
      <p:sp>
        <p:nvSpPr>
          <p:cNvPr id="16" name="Text 13"/>
          <p:cNvSpPr/>
          <p:nvPr/>
        </p:nvSpPr>
        <p:spPr>
          <a:xfrm>
            <a:off x="2037993" y="4651891"/>
            <a:ext cx="4055150" cy="284321"/>
          </a:xfrm>
          <a:prstGeom prst="rect">
            <a:avLst/>
          </a:prstGeom>
          <a:noFill/>
          <a:ln/>
        </p:spPr>
        <p:txBody>
          <a:bodyPr wrap="none" rtlCol="0" anchor="t"/>
          <a:lstStyle/>
          <a:p>
            <a:pPr marL="0" indent="0" algn="r">
              <a:lnSpc>
                <a:spcPts val="2239"/>
              </a:lnSpc>
              <a:buNone/>
            </a:pPr>
            <a:r>
              <a:rPr lang="en-US" sz="1400" b="1" dirty="0">
                <a:solidFill>
                  <a:srgbClr val="272525"/>
                </a:solidFill>
                <a:latin typeface="Eudoxus Sans" pitchFamily="34" charset="0"/>
                <a:ea typeface="Eudoxus Sans" pitchFamily="34" charset="-122"/>
                <a:cs typeface="Eudoxus Sans" pitchFamily="34" charset="-120"/>
              </a:rPr>
              <a:t>Kullanım Kolaylığı</a:t>
            </a:r>
            <a:r>
              <a:rPr lang="en-US" sz="1400" dirty="0">
                <a:solidFill>
                  <a:srgbClr val="272525"/>
                </a:solidFill>
                <a:latin typeface="Eudoxus Sans" pitchFamily="34" charset="0"/>
                <a:ea typeface="Eudoxus Sans" pitchFamily="34" charset="-122"/>
                <a:cs typeface="Eudoxus Sans" pitchFamily="34" charset="-120"/>
              </a:rPr>
              <a:t>:</a:t>
            </a:r>
            <a:endParaRPr lang="en-US" sz="1400" dirty="0"/>
          </a:p>
        </p:txBody>
      </p:sp>
      <p:sp>
        <p:nvSpPr>
          <p:cNvPr id="17" name="Text 14"/>
          <p:cNvSpPr/>
          <p:nvPr/>
        </p:nvSpPr>
        <p:spPr>
          <a:xfrm>
            <a:off x="2322314" y="5069443"/>
            <a:ext cx="3770828" cy="852964"/>
          </a:xfrm>
          <a:prstGeom prst="rect">
            <a:avLst/>
          </a:prstGeom>
          <a:noFill/>
          <a:ln/>
        </p:spPr>
        <p:txBody>
          <a:bodyPr wrap="square" rtlCol="0" anchor="t"/>
          <a:lstStyle/>
          <a:p>
            <a:pPr marL="342900" indent="-342900" algn="l">
              <a:lnSpc>
                <a:spcPts val="2239"/>
              </a:lnSpc>
              <a:buSzPct val="100000"/>
              <a:buChar char="•"/>
            </a:pPr>
            <a:r>
              <a:rPr lang="en-US" sz="1400" dirty="0">
                <a:solidFill>
                  <a:srgbClr val="272525"/>
                </a:solidFill>
                <a:latin typeface="Eudoxus Sans" pitchFamily="34" charset="0"/>
                <a:ea typeface="Eudoxus Sans" pitchFamily="34" charset="-122"/>
                <a:cs typeface="Eudoxus Sans" pitchFamily="34" charset="-120"/>
              </a:rPr>
              <a:t>Blynk uygulaması kullanıcı dostu bir arayüze sahiptir, bu da sistemi kullanmayı ve yönetmeyi kolaylaştırır.</a:t>
            </a:r>
            <a:endParaRPr lang="en-US" sz="1400" dirty="0"/>
          </a:p>
        </p:txBody>
      </p:sp>
      <p:sp>
        <p:nvSpPr>
          <p:cNvPr id="18" name="Text 15"/>
          <p:cNvSpPr/>
          <p:nvPr/>
        </p:nvSpPr>
        <p:spPr>
          <a:xfrm>
            <a:off x="2037993" y="6457236"/>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FFFFFF">
              <a:alpha val="75000"/>
            </a:srgbClr>
          </a:solidFill>
          <a:ln/>
        </p:spPr>
        <p:txBody>
          <a:bodyPr/>
          <a:lstStyle/>
          <a:p>
            <a:endParaRPr lang="tr-TR"/>
          </a:p>
        </p:txBody>
      </p:sp>
      <p:sp>
        <p:nvSpPr>
          <p:cNvPr id="4" name="Text 1"/>
          <p:cNvSpPr/>
          <p:nvPr/>
        </p:nvSpPr>
        <p:spPr>
          <a:xfrm>
            <a:off x="2253615" y="586026"/>
            <a:ext cx="2663904" cy="332899"/>
          </a:xfrm>
          <a:prstGeom prst="rect">
            <a:avLst/>
          </a:prstGeom>
          <a:noFill/>
          <a:ln/>
        </p:spPr>
        <p:txBody>
          <a:bodyPr wrap="none" rtlCol="0" anchor="t"/>
          <a:lstStyle/>
          <a:p>
            <a:pPr marL="0" indent="0">
              <a:lnSpc>
                <a:spcPts val="2622"/>
              </a:lnSpc>
              <a:buNone/>
            </a:pPr>
            <a:r>
              <a:rPr lang="en-US" sz="2098" b="1" dirty="0">
                <a:solidFill>
                  <a:srgbClr val="000000"/>
                </a:solidFill>
                <a:latin typeface="p22-mackinac-pro" pitchFamily="34" charset="0"/>
                <a:ea typeface="p22-mackinac-pro" pitchFamily="34" charset="-122"/>
                <a:cs typeface="p22-mackinac-pro" pitchFamily="34" charset="-120"/>
              </a:rPr>
              <a:t>Dezavantajlar </a:t>
            </a:r>
            <a:endParaRPr lang="en-US" sz="2098" dirty="0"/>
          </a:p>
        </p:txBody>
      </p:sp>
      <p:sp>
        <p:nvSpPr>
          <p:cNvPr id="5" name="Shape 2"/>
          <p:cNvSpPr/>
          <p:nvPr/>
        </p:nvSpPr>
        <p:spPr>
          <a:xfrm>
            <a:off x="7294007" y="1345049"/>
            <a:ext cx="42505" cy="5718810"/>
          </a:xfrm>
          <a:prstGeom prst="roundRect">
            <a:avLst>
              <a:gd name="adj" fmla="val 225632"/>
            </a:avLst>
          </a:prstGeom>
          <a:solidFill>
            <a:srgbClr val="B2D4E5"/>
          </a:solidFill>
          <a:ln/>
        </p:spPr>
        <p:txBody>
          <a:bodyPr/>
          <a:lstStyle/>
          <a:p>
            <a:endParaRPr lang="tr-TR"/>
          </a:p>
        </p:txBody>
      </p:sp>
      <p:sp>
        <p:nvSpPr>
          <p:cNvPr id="6" name="Shape 3"/>
          <p:cNvSpPr/>
          <p:nvPr/>
        </p:nvSpPr>
        <p:spPr>
          <a:xfrm>
            <a:off x="6382941" y="1699796"/>
            <a:ext cx="745808" cy="42505"/>
          </a:xfrm>
          <a:prstGeom prst="roundRect">
            <a:avLst>
              <a:gd name="adj" fmla="val 225632"/>
            </a:avLst>
          </a:prstGeom>
          <a:solidFill>
            <a:srgbClr val="B2D4E5"/>
          </a:solidFill>
          <a:ln/>
        </p:spPr>
        <p:txBody>
          <a:bodyPr/>
          <a:lstStyle/>
          <a:p>
            <a:endParaRPr lang="tr-TR"/>
          </a:p>
        </p:txBody>
      </p:sp>
      <p:sp>
        <p:nvSpPr>
          <p:cNvPr id="7" name="Shape 4"/>
          <p:cNvSpPr/>
          <p:nvPr/>
        </p:nvSpPr>
        <p:spPr>
          <a:xfrm>
            <a:off x="7128748" y="1534716"/>
            <a:ext cx="372904" cy="372904"/>
          </a:xfrm>
          <a:prstGeom prst="roundRect">
            <a:avLst>
              <a:gd name="adj" fmla="val 25718"/>
            </a:avLst>
          </a:prstGeom>
          <a:solidFill>
            <a:srgbClr val="CCEEFF"/>
          </a:solidFill>
          <a:ln w="7620">
            <a:solidFill>
              <a:srgbClr val="B2D4E5"/>
            </a:solidFill>
            <a:prstDash val="solid"/>
          </a:ln>
        </p:spPr>
        <p:txBody>
          <a:bodyPr/>
          <a:lstStyle/>
          <a:p>
            <a:endParaRPr lang="tr-TR"/>
          </a:p>
        </p:txBody>
      </p:sp>
      <p:sp>
        <p:nvSpPr>
          <p:cNvPr id="8" name="Text 5"/>
          <p:cNvSpPr/>
          <p:nvPr/>
        </p:nvSpPr>
        <p:spPr>
          <a:xfrm>
            <a:off x="2253615" y="1558052"/>
            <a:ext cx="3889534" cy="272772"/>
          </a:xfrm>
          <a:prstGeom prst="rect">
            <a:avLst/>
          </a:prstGeom>
          <a:noFill/>
          <a:ln/>
        </p:spPr>
        <p:txBody>
          <a:bodyPr wrap="none" rtlCol="0" anchor="t"/>
          <a:lstStyle/>
          <a:p>
            <a:pPr marL="0" indent="0" algn="r">
              <a:lnSpc>
                <a:spcPts val="2148"/>
              </a:lnSpc>
              <a:buNone/>
            </a:pPr>
            <a:r>
              <a:rPr lang="en-US" sz="1343" b="1" dirty="0">
                <a:solidFill>
                  <a:srgbClr val="272525"/>
                </a:solidFill>
                <a:latin typeface="Eudoxus Sans" pitchFamily="34" charset="0"/>
                <a:ea typeface="Eudoxus Sans" pitchFamily="34" charset="-122"/>
                <a:cs typeface="Eudoxus Sans" pitchFamily="34" charset="-120"/>
              </a:rPr>
              <a:t>Güvenilirlik ve Dayanıklılık</a:t>
            </a:r>
            <a:r>
              <a:rPr lang="en-US" sz="1343" dirty="0">
                <a:solidFill>
                  <a:srgbClr val="272525"/>
                </a:solidFill>
                <a:latin typeface="Eudoxus Sans" pitchFamily="34" charset="0"/>
                <a:ea typeface="Eudoxus Sans" pitchFamily="34" charset="-122"/>
                <a:cs typeface="Eudoxus Sans" pitchFamily="34" charset="-120"/>
              </a:rPr>
              <a:t>:</a:t>
            </a:r>
            <a:endParaRPr lang="en-US" sz="1343" dirty="0"/>
          </a:p>
        </p:txBody>
      </p:sp>
      <p:sp>
        <p:nvSpPr>
          <p:cNvPr id="9" name="Text 6"/>
          <p:cNvSpPr/>
          <p:nvPr/>
        </p:nvSpPr>
        <p:spPr>
          <a:xfrm>
            <a:off x="2526268" y="1958578"/>
            <a:ext cx="3616881" cy="1091089"/>
          </a:xfrm>
          <a:prstGeom prst="rect">
            <a:avLst/>
          </a:prstGeom>
          <a:noFill/>
          <a:ln/>
        </p:spPr>
        <p:txBody>
          <a:bodyPr wrap="square" rtlCol="0" anchor="t"/>
          <a:lstStyle/>
          <a:p>
            <a:pPr marL="342900" indent="-342900" algn="l">
              <a:lnSpc>
                <a:spcPts val="2148"/>
              </a:lnSpc>
              <a:buSzPct val="100000"/>
              <a:buChar char="•"/>
            </a:pPr>
            <a:r>
              <a:rPr lang="en-US" sz="1343" dirty="0">
                <a:solidFill>
                  <a:srgbClr val="272525"/>
                </a:solidFill>
                <a:latin typeface="Eudoxus Sans" pitchFamily="34" charset="0"/>
                <a:ea typeface="Eudoxus Sans" pitchFamily="34" charset="-122"/>
                <a:cs typeface="Eudoxus Sans" pitchFamily="34" charset="-120"/>
              </a:rPr>
              <a:t>Jumper kablolar ve bağlantılar, uzun vadede güvenilir olmayabilir ve bağlantı kopmaları yaşanabilir. Daha sağlam bağlantılar ve kablolama çözümleri gerekebilir.</a:t>
            </a:r>
            <a:endParaRPr lang="en-US" sz="1343" dirty="0"/>
          </a:p>
        </p:txBody>
      </p:sp>
      <p:sp>
        <p:nvSpPr>
          <p:cNvPr id="10" name="Shape 7"/>
          <p:cNvSpPr/>
          <p:nvPr/>
        </p:nvSpPr>
        <p:spPr>
          <a:xfrm>
            <a:off x="7501652" y="2765167"/>
            <a:ext cx="745808" cy="42505"/>
          </a:xfrm>
          <a:prstGeom prst="roundRect">
            <a:avLst>
              <a:gd name="adj" fmla="val 225632"/>
            </a:avLst>
          </a:prstGeom>
          <a:solidFill>
            <a:srgbClr val="B2D4E5"/>
          </a:solidFill>
          <a:ln/>
        </p:spPr>
        <p:txBody>
          <a:bodyPr/>
          <a:lstStyle/>
          <a:p>
            <a:endParaRPr lang="tr-TR"/>
          </a:p>
        </p:txBody>
      </p:sp>
      <p:sp>
        <p:nvSpPr>
          <p:cNvPr id="11" name="Shape 8"/>
          <p:cNvSpPr/>
          <p:nvPr/>
        </p:nvSpPr>
        <p:spPr>
          <a:xfrm>
            <a:off x="7128748" y="2600087"/>
            <a:ext cx="372904" cy="372904"/>
          </a:xfrm>
          <a:prstGeom prst="roundRect">
            <a:avLst>
              <a:gd name="adj" fmla="val 25718"/>
            </a:avLst>
          </a:prstGeom>
          <a:solidFill>
            <a:srgbClr val="CCEEFF"/>
          </a:solidFill>
          <a:ln w="7620">
            <a:solidFill>
              <a:srgbClr val="B2D4E5"/>
            </a:solidFill>
            <a:prstDash val="solid"/>
          </a:ln>
        </p:spPr>
        <p:txBody>
          <a:bodyPr/>
          <a:lstStyle/>
          <a:p>
            <a:endParaRPr lang="tr-TR"/>
          </a:p>
        </p:txBody>
      </p:sp>
      <p:sp>
        <p:nvSpPr>
          <p:cNvPr id="12" name="Text 9"/>
          <p:cNvSpPr/>
          <p:nvPr/>
        </p:nvSpPr>
        <p:spPr>
          <a:xfrm>
            <a:off x="8487251" y="2623423"/>
            <a:ext cx="3889534" cy="272772"/>
          </a:xfrm>
          <a:prstGeom prst="rect">
            <a:avLst/>
          </a:prstGeom>
          <a:noFill/>
          <a:ln/>
        </p:spPr>
        <p:txBody>
          <a:bodyPr wrap="none" rtlCol="0" anchor="t"/>
          <a:lstStyle/>
          <a:p>
            <a:pPr marL="0" indent="0" algn="l">
              <a:lnSpc>
                <a:spcPts val="2148"/>
              </a:lnSpc>
              <a:buNone/>
            </a:pPr>
            <a:r>
              <a:rPr lang="en-US" sz="1343" b="1" dirty="0">
                <a:solidFill>
                  <a:srgbClr val="272525"/>
                </a:solidFill>
                <a:latin typeface="Eudoxus Sans" pitchFamily="34" charset="0"/>
                <a:ea typeface="Eudoxus Sans" pitchFamily="34" charset="-122"/>
                <a:cs typeface="Eudoxus Sans" pitchFamily="34" charset="-120"/>
              </a:rPr>
              <a:t>Güç Tüketimi</a:t>
            </a:r>
            <a:r>
              <a:rPr lang="en-US" sz="1343" dirty="0">
                <a:solidFill>
                  <a:srgbClr val="272525"/>
                </a:solidFill>
                <a:latin typeface="Eudoxus Sans" pitchFamily="34" charset="0"/>
                <a:ea typeface="Eudoxus Sans" pitchFamily="34" charset="-122"/>
                <a:cs typeface="Eudoxus Sans" pitchFamily="34" charset="-120"/>
              </a:rPr>
              <a:t>:</a:t>
            </a:r>
            <a:endParaRPr lang="en-US" sz="1343" dirty="0"/>
          </a:p>
        </p:txBody>
      </p:sp>
      <p:sp>
        <p:nvSpPr>
          <p:cNvPr id="13" name="Text 10"/>
          <p:cNvSpPr/>
          <p:nvPr/>
        </p:nvSpPr>
        <p:spPr>
          <a:xfrm>
            <a:off x="8487251" y="3023949"/>
            <a:ext cx="3889534" cy="1091089"/>
          </a:xfrm>
          <a:prstGeom prst="rect">
            <a:avLst/>
          </a:prstGeom>
          <a:noFill/>
          <a:ln/>
        </p:spPr>
        <p:txBody>
          <a:bodyPr wrap="square" rtlCol="0" anchor="t"/>
          <a:lstStyle/>
          <a:p>
            <a:pPr marL="0" indent="0" algn="l">
              <a:lnSpc>
                <a:spcPts val="2148"/>
              </a:lnSpc>
              <a:buNone/>
            </a:pPr>
            <a:r>
              <a:rPr lang="en-US" sz="1343" dirty="0">
                <a:solidFill>
                  <a:srgbClr val="272525"/>
                </a:solidFill>
                <a:latin typeface="Eudoxus Sans" pitchFamily="34" charset="0"/>
                <a:ea typeface="Eudoxus Sans" pitchFamily="34" charset="-122"/>
                <a:cs typeface="Eudoxus Sans" pitchFamily="34" charset="-120"/>
              </a:rPr>
              <a:t>ESP32 ve diğer bileşenler sürekli güç gerektirir. Uzun süreli kullanım için güç tüketimini minimize etmek ve uygun bir güç kaynağı sağlamak önemlidir.</a:t>
            </a:r>
            <a:endParaRPr lang="en-US" sz="1343" dirty="0"/>
          </a:p>
        </p:txBody>
      </p:sp>
      <p:sp>
        <p:nvSpPr>
          <p:cNvPr id="14" name="Text 11"/>
          <p:cNvSpPr/>
          <p:nvPr/>
        </p:nvSpPr>
        <p:spPr>
          <a:xfrm>
            <a:off x="8487251" y="4242792"/>
            <a:ext cx="3889534" cy="340995"/>
          </a:xfrm>
          <a:prstGeom prst="rect">
            <a:avLst/>
          </a:prstGeom>
          <a:noFill/>
          <a:ln/>
        </p:spPr>
        <p:txBody>
          <a:bodyPr wrap="none" rtlCol="0" anchor="t"/>
          <a:lstStyle/>
          <a:p>
            <a:pPr marL="0" indent="0" algn="l">
              <a:lnSpc>
                <a:spcPts val="2685"/>
              </a:lnSpc>
              <a:buNone/>
            </a:pPr>
            <a:endParaRPr lang="en-US" sz="1678" dirty="0"/>
          </a:p>
        </p:txBody>
      </p:sp>
      <p:sp>
        <p:nvSpPr>
          <p:cNvPr id="15" name="Shape 12"/>
          <p:cNvSpPr/>
          <p:nvPr/>
        </p:nvSpPr>
        <p:spPr>
          <a:xfrm>
            <a:off x="6382941" y="4064853"/>
            <a:ext cx="745808" cy="42505"/>
          </a:xfrm>
          <a:prstGeom prst="roundRect">
            <a:avLst>
              <a:gd name="adj" fmla="val 225632"/>
            </a:avLst>
          </a:prstGeom>
          <a:solidFill>
            <a:srgbClr val="B2D4E5"/>
          </a:solidFill>
          <a:ln/>
        </p:spPr>
        <p:txBody>
          <a:bodyPr/>
          <a:lstStyle/>
          <a:p>
            <a:endParaRPr lang="tr-TR"/>
          </a:p>
        </p:txBody>
      </p:sp>
      <p:sp>
        <p:nvSpPr>
          <p:cNvPr id="16" name="Shape 13"/>
          <p:cNvSpPr/>
          <p:nvPr/>
        </p:nvSpPr>
        <p:spPr>
          <a:xfrm>
            <a:off x="7128748" y="3899773"/>
            <a:ext cx="372904" cy="372904"/>
          </a:xfrm>
          <a:prstGeom prst="roundRect">
            <a:avLst>
              <a:gd name="adj" fmla="val 25718"/>
            </a:avLst>
          </a:prstGeom>
          <a:solidFill>
            <a:srgbClr val="CCEEFF"/>
          </a:solidFill>
          <a:ln w="7620">
            <a:solidFill>
              <a:srgbClr val="B2D4E5"/>
            </a:solidFill>
            <a:prstDash val="solid"/>
          </a:ln>
        </p:spPr>
        <p:txBody>
          <a:bodyPr/>
          <a:lstStyle/>
          <a:p>
            <a:endParaRPr lang="tr-TR"/>
          </a:p>
        </p:txBody>
      </p:sp>
      <p:sp>
        <p:nvSpPr>
          <p:cNvPr id="17" name="Text 14"/>
          <p:cNvSpPr/>
          <p:nvPr/>
        </p:nvSpPr>
        <p:spPr>
          <a:xfrm>
            <a:off x="2253615" y="3923109"/>
            <a:ext cx="3889534" cy="272772"/>
          </a:xfrm>
          <a:prstGeom prst="rect">
            <a:avLst/>
          </a:prstGeom>
          <a:noFill/>
          <a:ln/>
        </p:spPr>
        <p:txBody>
          <a:bodyPr wrap="none" rtlCol="0" anchor="t"/>
          <a:lstStyle/>
          <a:p>
            <a:pPr marL="0" indent="0" algn="r">
              <a:lnSpc>
                <a:spcPts val="2148"/>
              </a:lnSpc>
              <a:buNone/>
            </a:pPr>
            <a:r>
              <a:rPr lang="en-US" sz="1343" b="1" dirty="0">
                <a:solidFill>
                  <a:srgbClr val="272525"/>
                </a:solidFill>
                <a:latin typeface="Eudoxus Sans" pitchFamily="34" charset="0"/>
                <a:ea typeface="Eudoxus Sans" pitchFamily="34" charset="-122"/>
                <a:cs typeface="Eudoxus Sans" pitchFamily="34" charset="-120"/>
              </a:rPr>
              <a:t>Bağımlılık ve Güvenlik</a:t>
            </a:r>
            <a:r>
              <a:rPr lang="en-US" sz="1343" dirty="0">
                <a:solidFill>
                  <a:srgbClr val="272525"/>
                </a:solidFill>
                <a:latin typeface="Eudoxus Sans" pitchFamily="34" charset="0"/>
                <a:ea typeface="Eudoxus Sans" pitchFamily="34" charset="-122"/>
                <a:cs typeface="Eudoxus Sans" pitchFamily="34" charset="-120"/>
              </a:rPr>
              <a:t>:</a:t>
            </a:r>
            <a:endParaRPr lang="en-US" sz="1343" dirty="0"/>
          </a:p>
        </p:txBody>
      </p:sp>
      <p:sp>
        <p:nvSpPr>
          <p:cNvPr id="18" name="Text 15"/>
          <p:cNvSpPr/>
          <p:nvPr/>
        </p:nvSpPr>
        <p:spPr>
          <a:xfrm>
            <a:off x="2526268" y="4323636"/>
            <a:ext cx="3616881" cy="1363861"/>
          </a:xfrm>
          <a:prstGeom prst="rect">
            <a:avLst/>
          </a:prstGeom>
          <a:noFill/>
          <a:ln/>
        </p:spPr>
        <p:txBody>
          <a:bodyPr wrap="square" rtlCol="0" anchor="t"/>
          <a:lstStyle/>
          <a:p>
            <a:pPr marL="342900" indent="-342900" algn="l">
              <a:lnSpc>
                <a:spcPts val="2148"/>
              </a:lnSpc>
              <a:buSzPct val="100000"/>
              <a:buChar char="•"/>
            </a:pPr>
            <a:r>
              <a:rPr lang="en-US" sz="1343" dirty="0">
                <a:solidFill>
                  <a:srgbClr val="272525"/>
                </a:solidFill>
                <a:latin typeface="Eudoxus Sans" pitchFamily="34" charset="0"/>
                <a:ea typeface="Eudoxus Sans" pitchFamily="34" charset="-122"/>
                <a:cs typeface="Eudoxus Sans" pitchFamily="34" charset="-120"/>
              </a:rPr>
              <a:t>Sistem, internet bağlantısına ve Blynk platformuna bağımlıdır. İnternet bağlantısı kesildiğinde veya Blynk hizmetinde bir sorun olduğunda izleme ve kontrol imkanı kaybolabilir.</a:t>
            </a:r>
            <a:endParaRPr lang="en-US" sz="1343" dirty="0"/>
          </a:p>
        </p:txBody>
      </p:sp>
      <p:sp>
        <p:nvSpPr>
          <p:cNvPr id="19" name="Shape 16"/>
          <p:cNvSpPr/>
          <p:nvPr/>
        </p:nvSpPr>
        <p:spPr>
          <a:xfrm>
            <a:off x="7501652" y="5364540"/>
            <a:ext cx="745808" cy="42505"/>
          </a:xfrm>
          <a:prstGeom prst="roundRect">
            <a:avLst>
              <a:gd name="adj" fmla="val 225632"/>
            </a:avLst>
          </a:prstGeom>
          <a:solidFill>
            <a:srgbClr val="B2D4E5"/>
          </a:solidFill>
          <a:ln/>
        </p:spPr>
        <p:txBody>
          <a:bodyPr/>
          <a:lstStyle/>
          <a:p>
            <a:endParaRPr lang="tr-TR"/>
          </a:p>
        </p:txBody>
      </p:sp>
      <p:sp>
        <p:nvSpPr>
          <p:cNvPr id="20" name="Shape 17"/>
          <p:cNvSpPr/>
          <p:nvPr/>
        </p:nvSpPr>
        <p:spPr>
          <a:xfrm>
            <a:off x="7128748" y="5199459"/>
            <a:ext cx="372904" cy="372904"/>
          </a:xfrm>
          <a:prstGeom prst="roundRect">
            <a:avLst>
              <a:gd name="adj" fmla="val 25718"/>
            </a:avLst>
          </a:prstGeom>
          <a:solidFill>
            <a:srgbClr val="CCEEFF"/>
          </a:solidFill>
          <a:ln w="7620">
            <a:solidFill>
              <a:srgbClr val="B2D4E5"/>
            </a:solidFill>
            <a:prstDash val="solid"/>
          </a:ln>
        </p:spPr>
        <p:txBody>
          <a:bodyPr/>
          <a:lstStyle/>
          <a:p>
            <a:endParaRPr lang="tr-TR"/>
          </a:p>
        </p:txBody>
      </p:sp>
      <p:sp>
        <p:nvSpPr>
          <p:cNvPr id="21" name="Text 18"/>
          <p:cNvSpPr/>
          <p:nvPr/>
        </p:nvSpPr>
        <p:spPr>
          <a:xfrm>
            <a:off x="8487251" y="5222796"/>
            <a:ext cx="3889534" cy="272772"/>
          </a:xfrm>
          <a:prstGeom prst="rect">
            <a:avLst/>
          </a:prstGeom>
          <a:noFill/>
          <a:ln/>
        </p:spPr>
        <p:txBody>
          <a:bodyPr wrap="none" rtlCol="0" anchor="t"/>
          <a:lstStyle/>
          <a:p>
            <a:pPr marL="0" indent="0" algn="l">
              <a:lnSpc>
                <a:spcPts val="2148"/>
              </a:lnSpc>
              <a:buNone/>
            </a:pPr>
            <a:r>
              <a:rPr lang="en-US" sz="1343" b="1" dirty="0">
                <a:solidFill>
                  <a:srgbClr val="272525"/>
                </a:solidFill>
                <a:latin typeface="Eudoxus Sans" pitchFamily="34" charset="0"/>
                <a:ea typeface="Eudoxus Sans" pitchFamily="34" charset="-122"/>
                <a:cs typeface="Eudoxus Sans" pitchFamily="34" charset="-120"/>
              </a:rPr>
              <a:t>Bakım ve Destek</a:t>
            </a:r>
            <a:r>
              <a:rPr lang="en-US" sz="1343" dirty="0">
                <a:solidFill>
                  <a:srgbClr val="272525"/>
                </a:solidFill>
                <a:latin typeface="Eudoxus Sans" pitchFamily="34" charset="0"/>
                <a:ea typeface="Eudoxus Sans" pitchFamily="34" charset="-122"/>
                <a:cs typeface="Eudoxus Sans" pitchFamily="34" charset="-120"/>
              </a:rPr>
              <a:t>:</a:t>
            </a:r>
            <a:endParaRPr lang="en-US" sz="1343" dirty="0"/>
          </a:p>
        </p:txBody>
      </p:sp>
      <p:sp>
        <p:nvSpPr>
          <p:cNvPr id="22" name="Text 19"/>
          <p:cNvSpPr/>
          <p:nvPr/>
        </p:nvSpPr>
        <p:spPr>
          <a:xfrm>
            <a:off x="8759904" y="5623322"/>
            <a:ext cx="3616881" cy="1091089"/>
          </a:xfrm>
          <a:prstGeom prst="rect">
            <a:avLst/>
          </a:prstGeom>
          <a:noFill/>
          <a:ln/>
        </p:spPr>
        <p:txBody>
          <a:bodyPr wrap="square" rtlCol="0" anchor="t"/>
          <a:lstStyle/>
          <a:p>
            <a:pPr marL="342900" indent="-342900" algn="l">
              <a:lnSpc>
                <a:spcPts val="2148"/>
              </a:lnSpc>
              <a:buSzPct val="100000"/>
              <a:buChar char="•"/>
            </a:pPr>
            <a:r>
              <a:rPr lang="en-US" sz="1343" dirty="0">
                <a:solidFill>
                  <a:srgbClr val="272525"/>
                </a:solidFill>
                <a:latin typeface="Eudoxus Sans" pitchFamily="34" charset="0"/>
                <a:ea typeface="Eudoxus Sans" pitchFamily="34" charset="-122"/>
                <a:cs typeface="Eudoxus Sans" pitchFamily="34" charset="-120"/>
              </a:rPr>
              <a:t>Sistem bileşenlerinin periyodik bakımı gerekebilir. Özellikle su sensörleri ve vanaların düzgün çalıştığından emin olmak için düzenli kontrol yapılması önemlidir.</a:t>
            </a:r>
            <a:endParaRPr lang="en-US" sz="1343" dirty="0"/>
          </a:p>
        </p:txBody>
      </p:sp>
      <p:sp>
        <p:nvSpPr>
          <p:cNvPr id="23" name="Text 20"/>
          <p:cNvSpPr/>
          <p:nvPr/>
        </p:nvSpPr>
        <p:spPr>
          <a:xfrm>
            <a:off x="2253615" y="7303532"/>
            <a:ext cx="10123170" cy="340995"/>
          </a:xfrm>
          <a:prstGeom prst="rect">
            <a:avLst/>
          </a:prstGeom>
          <a:noFill/>
          <a:ln/>
        </p:spPr>
        <p:txBody>
          <a:bodyPr wrap="none" rtlCol="0" anchor="t"/>
          <a:lstStyle/>
          <a:p>
            <a:pPr marL="0" indent="0">
              <a:lnSpc>
                <a:spcPts val="2685"/>
              </a:lnSpc>
              <a:buNone/>
            </a:pPr>
            <a:endParaRPr lang="en-US" sz="1678"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FFFFFF">
              <a:alpha val="75000"/>
            </a:srgbClr>
          </a:solidFill>
          <a:ln/>
        </p:spPr>
        <p:txBody>
          <a:bodyPr/>
          <a:lstStyle/>
          <a:p>
            <a:endParaRPr lang="tr-TR"/>
          </a:p>
        </p:txBody>
      </p:sp>
      <p:sp>
        <p:nvSpPr>
          <p:cNvPr id="4" name="Text 1"/>
          <p:cNvSpPr/>
          <p:nvPr/>
        </p:nvSpPr>
        <p:spPr>
          <a:xfrm>
            <a:off x="2189798" y="593408"/>
            <a:ext cx="3358872" cy="337185"/>
          </a:xfrm>
          <a:prstGeom prst="rect">
            <a:avLst/>
          </a:prstGeom>
          <a:noFill/>
          <a:ln/>
        </p:spPr>
        <p:txBody>
          <a:bodyPr wrap="none" rtlCol="0" anchor="t"/>
          <a:lstStyle/>
          <a:p>
            <a:pPr marL="0" indent="0">
              <a:lnSpc>
                <a:spcPts val="2655"/>
              </a:lnSpc>
              <a:buNone/>
            </a:pPr>
            <a:r>
              <a:rPr lang="en-US" sz="2124" b="1" dirty="0">
                <a:solidFill>
                  <a:srgbClr val="000000"/>
                </a:solidFill>
                <a:latin typeface="p22-mackinac-pro" pitchFamily="34" charset="0"/>
                <a:ea typeface="p22-mackinac-pro" pitchFamily="34" charset="-122"/>
                <a:cs typeface="p22-mackinac-pro" pitchFamily="34" charset="-120"/>
              </a:rPr>
              <a:t>Gelecekteki Geliştirmeler</a:t>
            </a:r>
            <a:endParaRPr lang="en-US" sz="2124" dirty="0"/>
          </a:p>
        </p:txBody>
      </p:sp>
      <p:sp>
        <p:nvSpPr>
          <p:cNvPr id="5" name="Text 2"/>
          <p:cNvSpPr/>
          <p:nvPr/>
        </p:nvSpPr>
        <p:spPr>
          <a:xfrm>
            <a:off x="2189798" y="1362194"/>
            <a:ext cx="10250686" cy="345281"/>
          </a:xfrm>
          <a:prstGeom prst="rect">
            <a:avLst/>
          </a:prstGeom>
          <a:noFill/>
          <a:ln/>
        </p:spPr>
        <p:txBody>
          <a:bodyPr wrap="none" rtlCol="0" anchor="t"/>
          <a:lstStyle/>
          <a:p>
            <a:pPr marL="0" indent="0">
              <a:lnSpc>
                <a:spcPts val="2719"/>
              </a:lnSpc>
              <a:buNone/>
            </a:pPr>
            <a:r>
              <a:rPr lang="en-US" sz="1699" b="1" dirty="0">
                <a:solidFill>
                  <a:srgbClr val="272525"/>
                </a:solidFill>
                <a:latin typeface="Eudoxus Sans" pitchFamily="34" charset="0"/>
                <a:ea typeface="Eudoxus Sans" pitchFamily="34" charset="-122"/>
                <a:cs typeface="Eudoxus Sans" pitchFamily="34" charset="-120"/>
              </a:rPr>
              <a:t>Yapay Zeka ve Makine Öğrenimi</a:t>
            </a:r>
            <a:r>
              <a:rPr lang="en-US" sz="1699" dirty="0">
                <a:solidFill>
                  <a:srgbClr val="272525"/>
                </a:solidFill>
                <a:latin typeface="Eudoxus Sans" pitchFamily="34" charset="0"/>
                <a:ea typeface="Eudoxus Sans" pitchFamily="34" charset="-122"/>
                <a:cs typeface="Eudoxus Sans" pitchFamily="34" charset="-120"/>
              </a:rPr>
              <a:t>:</a:t>
            </a:r>
            <a:endParaRPr lang="en-US" sz="1699" dirty="0"/>
          </a:p>
        </p:txBody>
      </p:sp>
      <p:sp>
        <p:nvSpPr>
          <p:cNvPr id="6" name="Text 3"/>
          <p:cNvSpPr/>
          <p:nvPr/>
        </p:nvSpPr>
        <p:spPr>
          <a:xfrm>
            <a:off x="2535079" y="1950244"/>
            <a:ext cx="9905405" cy="690563"/>
          </a:xfrm>
          <a:prstGeom prst="rect">
            <a:avLst/>
          </a:prstGeom>
          <a:noFill/>
          <a:ln/>
        </p:spPr>
        <p:txBody>
          <a:bodyPr wrap="square" rtlCol="0" anchor="t"/>
          <a:lstStyle/>
          <a:p>
            <a:pPr marL="342900" indent="-342900" algn="l">
              <a:lnSpc>
                <a:spcPts val="2719"/>
              </a:lnSpc>
              <a:buSzPct val="100000"/>
              <a:buChar char="•"/>
            </a:pPr>
            <a:r>
              <a:rPr lang="en-US" sz="1699" b="1" dirty="0">
                <a:solidFill>
                  <a:srgbClr val="272525"/>
                </a:solidFill>
                <a:latin typeface="Eudoxus Sans" pitchFamily="34" charset="0"/>
                <a:ea typeface="Eudoxus Sans" pitchFamily="34" charset="-122"/>
                <a:cs typeface="Eudoxus Sans" pitchFamily="34" charset="-120"/>
              </a:rPr>
              <a:t>Tahmin ve Analiz</a:t>
            </a:r>
            <a:r>
              <a:rPr lang="en-US" sz="1699" dirty="0">
                <a:solidFill>
                  <a:srgbClr val="272525"/>
                </a:solidFill>
                <a:latin typeface="Eudoxus Sans" pitchFamily="34" charset="0"/>
                <a:ea typeface="Eudoxus Sans" pitchFamily="34" charset="-122"/>
                <a:cs typeface="Eudoxus Sans" pitchFamily="34" charset="-120"/>
              </a:rPr>
              <a:t>: Geçmiş su kullanımı verilerini analiz ederek gelecekteki su tüketimini tahmin edebilir ve su tasarrufu için önerilerde bulunabilir.</a:t>
            </a:r>
            <a:endParaRPr lang="en-US" sz="1699" dirty="0"/>
          </a:p>
        </p:txBody>
      </p:sp>
      <p:sp>
        <p:nvSpPr>
          <p:cNvPr id="7" name="Text 4"/>
          <p:cNvSpPr/>
          <p:nvPr/>
        </p:nvSpPr>
        <p:spPr>
          <a:xfrm>
            <a:off x="2189798" y="2883575"/>
            <a:ext cx="10250686" cy="345281"/>
          </a:xfrm>
          <a:prstGeom prst="rect">
            <a:avLst/>
          </a:prstGeom>
          <a:noFill/>
          <a:ln/>
        </p:spPr>
        <p:txBody>
          <a:bodyPr wrap="none" rtlCol="0" anchor="t"/>
          <a:lstStyle/>
          <a:p>
            <a:pPr marL="0" indent="0">
              <a:lnSpc>
                <a:spcPts val="2719"/>
              </a:lnSpc>
              <a:buNone/>
            </a:pPr>
            <a:r>
              <a:rPr lang="en-US" sz="1699" b="1" dirty="0">
                <a:solidFill>
                  <a:srgbClr val="272525"/>
                </a:solidFill>
                <a:latin typeface="Eudoxus Sans" pitchFamily="34" charset="0"/>
                <a:ea typeface="Eudoxus Sans" pitchFamily="34" charset="-122"/>
                <a:cs typeface="Eudoxus Sans" pitchFamily="34" charset="-120"/>
              </a:rPr>
              <a:t>Gelişmiş Sensör Entegrasyonu</a:t>
            </a:r>
            <a:r>
              <a:rPr lang="en-US" sz="1699" dirty="0">
                <a:solidFill>
                  <a:srgbClr val="272525"/>
                </a:solidFill>
                <a:latin typeface="Eudoxus Sans" pitchFamily="34" charset="0"/>
                <a:ea typeface="Eudoxus Sans" pitchFamily="34" charset="-122"/>
                <a:cs typeface="Eudoxus Sans" pitchFamily="34" charset="-120"/>
              </a:rPr>
              <a:t>:</a:t>
            </a:r>
            <a:endParaRPr lang="en-US" sz="1699" dirty="0"/>
          </a:p>
        </p:txBody>
      </p:sp>
      <p:sp>
        <p:nvSpPr>
          <p:cNvPr id="8" name="Text 5"/>
          <p:cNvSpPr/>
          <p:nvPr/>
        </p:nvSpPr>
        <p:spPr>
          <a:xfrm>
            <a:off x="2535079" y="3471624"/>
            <a:ext cx="9905405" cy="690563"/>
          </a:xfrm>
          <a:prstGeom prst="rect">
            <a:avLst/>
          </a:prstGeom>
          <a:noFill/>
          <a:ln/>
        </p:spPr>
        <p:txBody>
          <a:bodyPr wrap="square" rtlCol="0" anchor="t"/>
          <a:lstStyle/>
          <a:p>
            <a:pPr marL="342900" indent="-342900" algn="l">
              <a:lnSpc>
                <a:spcPts val="2719"/>
              </a:lnSpc>
              <a:buSzPct val="100000"/>
              <a:buChar char="•"/>
            </a:pPr>
            <a:r>
              <a:rPr lang="en-US" sz="1699" b="1" dirty="0">
                <a:solidFill>
                  <a:srgbClr val="272525"/>
                </a:solidFill>
                <a:latin typeface="Eudoxus Sans" pitchFamily="34" charset="0"/>
                <a:ea typeface="Eudoxus Sans" pitchFamily="34" charset="-122"/>
                <a:cs typeface="Eudoxus Sans" pitchFamily="34" charset="-120"/>
              </a:rPr>
              <a:t>Çoklu Su Kalitesi Sensörleri</a:t>
            </a:r>
            <a:r>
              <a:rPr lang="en-US" sz="1699" dirty="0">
                <a:solidFill>
                  <a:srgbClr val="272525"/>
                </a:solidFill>
                <a:latin typeface="Eudoxus Sans" pitchFamily="34" charset="0"/>
                <a:ea typeface="Eudoxus Sans" pitchFamily="34" charset="-122"/>
                <a:cs typeface="Eudoxus Sans" pitchFamily="34" charset="-120"/>
              </a:rPr>
              <a:t>: pH, bulanıklık, sıcaklık gibi parametreleri ölçen sensörler eklenerek su kalitesi izlenebilir.</a:t>
            </a:r>
            <a:endParaRPr lang="en-US" sz="1699" dirty="0"/>
          </a:p>
        </p:txBody>
      </p:sp>
      <p:sp>
        <p:nvSpPr>
          <p:cNvPr id="9" name="Text 6"/>
          <p:cNvSpPr/>
          <p:nvPr/>
        </p:nvSpPr>
        <p:spPr>
          <a:xfrm>
            <a:off x="2189798" y="4404955"/>
            <a:ext cx="10250686" cy="345281"/>
          </a:xfrm>
          <a:prstGeom prst="rect">
            <a:avLst/>
          </a:prstGeom>
          <a:noFill/>
          <a:ln/>
        </p:spPr>
        <p:txBody>
          <a:bodyPr wrap="none" rtlCol="0" anchor="t"/>
          <a:lstStyle/>
          <a:p>
            <a:pPr marL="0" indent="0">
              <a:lnSpc>
                <a:spcPts val="2719"/>
              </a:lnSpc>
              <a:buNone/>
            </a:pPr>
            <a:r>
              <a:rPr lang="en-US" sz="1699" b="1" dirty="0">
                <a:solidFill>
                  <a:srgbClr val="272525"/>
                </a:solidFill>
                <a:latin typeface="Eudoxus Sans" pitchFamily="34" charset="0"/>
                <a:ea typeface="Eudoxus Sans" pitchFamily="34" charset="-122"/>
                <a:cs typeface="Eudoxus Sans" pitchFamily="34" charset="-120"/>
              </a:rPr>
              <a:t>Kullanıcı Arayüzü ve Bildirimler</a:t>
            </a:r>
            <a:r>
              <a:rPr lang="en-US" sz="1699" dirty="0">
                <a:solidFill>
                  <a:srgbClr val="272525"/>
                </a:solidFill>
                <a:latin typeface="Eudoxus Sans" pitchFamily="34" charset="0"/>
                <a:ea typeface="Eudoxus Sans" pitchFamily="34" charset="-122"/>
                <a:cs typeface="Eudoxus Sans" pitchFamily="34" charset="-120"/>
              </a:rPr>
              <a:t>:</a:t>
            </a:r>
            <a:endParaRPr lang="en-US" sz="1699" dirty="0"/>
          </a:p>
        </p:txBody>
      </p:sp>
      <p:sp>
        <p:nvSpPr>
          <p:cNvPr id="10" name="Text 7"/>
          <p:cNvSpPr/>
          <p:nvPr/>
        </p:nvSpPr>
        <p:spPr>
          <a:xfrm>
            <a:off x="2535079" y="4993005"/>
            <a:ext cx="9905405" cy="690563"/>
          </a:xfrm>
          <a:prstGeom prst="rect">
            <a:avLst/>
          </a:prstGeom>
          <a:noFill/>
          <a:ln/>
        </p:spPr>
        <p:txBody>
          <a:bodyPr wrap="square" rtlCol="0" anchor="t"/>
          <a:lstStyle/>
          <a:p>
            <a:pPr marL="342900" indent="-342900" algn="l">
              <a:lnSpc>
                <a:spcPts val="2719"/>
              </a:lnSpc>
              <a:buSzPct val="100000"/>
              <a:buChar char="•"/>
            </a:pPr>
            <a:r>
              <a:rPr lang="en-US" sz="1699" b="1" dirty="0">
                <a:solidFill>
                  <a:srgbClr val="272525"/>
                </a:solidFill>
                <a:latin typeface="Eudoxus Sans" pitchFamily="34" charset="0"/>
                <a:ea typeface="Eudoxus Sans" pitchFamily="34" charset="-122"/>
                <a:cs typeface="Eudoxus Sans" pitchFamily="34" charset="-120"/>
              </a:rPr>
              <a:t>Gelişmiş Mobil Uygulama</a:t>
            </a:r>
            <a:r>
              <a:rPr lang="en-US" sz="1699" dirty="0">
                <a:solidFill>
                  <a:srgbClr val="272525"/>
                </a:solidFill>
                <a:latin typeface="Eudoxus Sans" pitchFamily="34" charset="0"/>
                <a:ea typeface="Eudoxus Sans" pitchFamily="34" charset="-122"/>
                <a:cs typeface="Eudoxus Sans" pitchFamily="34" charset="-120"/>
              </a:rPr>
              <a:t>: Daha kullanıcı dostu ve özelleştirilebilir bir mobil </a:t>
            </a:r>
            <a:r>
              <a:rPr lang="en-US" sz="1699" dirty="0" err="1">
                <a:solidFill>
                  <a:srgbClr val="272525"/>
                </a:solidFill>
                <a:latin typeface="Eudoxus Sans" pitchFamily="34" charset="0"/>
                <a:ea typeface="Eudoxus Sans" pitchFamily="34" charset="-122"/>
                <a:cs typeface="Eudoxus Sans" pitchFamily="34" charset="-120"/>
              </a:rPr>
              <a:t>uygulama</a:t>
            </a:r>
            <a:r>
              <a:rPr lang="en-US" sz="1699" dirty="0">
                <a:solidFill>
                  <a:srgbClr val="272525"/>
                </a:solidFill>
                <a:latin typeface="Eudoxus Sans" pitchFamily="34" charset="0"/>
                <a:ea typeface="Eudoxus Sans" pitchFamily="34" charset="-122"/>
                <a:cs typeface="Eudoxus Sans" pitchFamily="34" charset="-120"/>
              </a:rPr>
              <a:t> </a:t>
            </a:r>
            <a:r>
              <a:rPr lang="en-US" sz="1699" dirty="0" err="1">
                <a:solidFill>
                  <a:srgbClr val="272525"/>
                </a:solidFill>
                <a:latin typeface="Eudoxus Sans" pitchFamily="34" charset="0"/>
                <a:ea typeface="Eudoxus Sans" pitchFamily="34" charset="-122"/>
                <a:cs typeface="Eudoxus Sans" pitchFamily="34" charset="-120"/>
              </a:rPr>
              <a:t>geliştirerek</a:t>
            </a:r>
            <a:r>
              <a:rPr lang="en-US" sz="1699" dirty="0">
                <a:solidFill>
                  <a:srgbClr val="272525"/>
                </a:solidFill>
                <a:latin typeface="Eudoxus Sans" pitchFamily="34" charset="0"/>
                <a:ea typeface="Eudoxus Sans" pitchFamily="34" charset="-122"/>
                <a:cs typeface="Eudoxus Sans" pitchFamily="34" charset="-120"/>
              </a:rPr>
              <a:t> </a:t>
            </a:r>
            <a:r>
              <a:rPr lang="en-US" sz="1699" dirty="0" err="1">
                <a:solidFill>
                  <a:srgbClr val="272525"/>
                </a:solidFill>
                <a:latin typeface="Eudoxus Sans" pitchFamily="34" charset="0"/>
                <a:ea typeface="Eudoxus Sans" pitchFamily="34" charset="-122"/>
                <a:cs typeface="Eudoxus Sans" pitchFamily="34" charset="-120"/>
              </a:rPr>
              <a:t>kullanıcı</a:t>
            </a:r>
            <a:r>
              <a:rPr lang="en-US" sz="1699" dirty="0">
                <a:solidFill>
                  <a:srgbClr val="272525"/>
                </a:solidFill>
                <a:latin typeface="Eudoxus Sans" pitchFamily="34" charset="0"/>
                <a:ea typeface="Eudoxus Sans" pitchFamily="34" charset="-122"/>
                <a:cs typeface="Eudoxus Sans" pitchFamily="34" charset="-120"/>
              </a:rPr>
              <a:t> deneyimini artırabiliriz.</a:t>
            </a:r>
            <a:endParaRPr lang="en-US" sz="1699" dirty="0"/>
          </a:p>
        </p:txBody>
      </p:sp>
      <p:sp>
        <p:nvSpPr>
          <p:cNvPr id="11" name="Text 8"/>
          <p:cNvSpPr/>
          <p:nvPr/>
        </p:nvSpPr>
        <p:spPr>
          <a:xfrm>
            <a:off x="2535079" y="5769888"/>
            <a:ext cx="9905405" cy="690563"/>
          </a:xfrm>
          <a:prstGeom prst="rect">
            <a:avLst/>
          </a:prstGeom>
          <a:noFill/>
          <a:ln/>
        </p:spPr>
        <p:txBody>
          <a:bodyPr wrap="square" rtlCol="0" anchor="t"/>
          <a:lstStyle/>
          <a:p>
            <a:pPr marL="342900" indent="-342900" algn="l">
              <a:lnSpc>
                <a:spcPts val="2719"/>
              </a:lnSpc>
              <a:buSzPct val="100000"/>
              <a:buChar char="•"/>
            </a:pPr>
            <a:r>
              <a:rPr lang="en-US" sz="1699" b="1" dirty="0">
                <a:solidFill>
                  <a:srgbClr val="272525"/>
                </a:solidFill>
                <a:latin typeface="Eudoxus Sans" pitchFamily="34" charset="0"/>
                <a:ea typeface="Eudoxus Sans" pitchFamily="34" charset="-122"/>
                <a:cs typeface="Eudoxus Sans" pitchFamily="34" charset="-120"/>
              </a:rPr>
              <a:t>Sesli Asistan Entegrasyonu</a:t>
            </a:r>
            <a:r>
              <a:rPr lang="en-US" sz="1699" dirty="0">
                <a:solidFill>
                  <a:srgbClr val="272525"/>
                </a:solidFill>
                <a:latin typeface="Eudoxus Sans" pitchFamily="34" charset="0"/>
                <a:ea typeface="Eudoxus Sans" pitchFamily="34" charset="-122"/>
                <a:cs typeface="Eudoxus Sans" pitchFamily="34" charset="-120"/>
              </a:rPr>
              <a:t>: Google Assistant gibi sesli asistanlarla entegrasyon sağlayarak sesli komutlarla sistemi kontrol edebiliriz.</a:t>
            </a:r>
            <a:endParaRPr lang="en-US" sz="1699" dirty="0"/>
          </a:p>
        </p:txBody>
      </p:sp>
      <p:sp>
        <p:nvSpPr>
          <p:cNvPr id="13" name="Text 10"/>
          <p:cNvSpPr/>
          <p:nvPr/>
        </p:nvSpPr>
        <p:spPr>
          <a:xfrm>
            <a:off x="2189798" y="7291268"/>
            <a:ext cx="10250686" cy="345281"/>
          </a:xfrm>
          <a:prstGeom prst="rect">
            <a:avLst/>
          </a:prstGeom>
          <a:noFill/>
          <a:ln/>
        </p:spPr>
        <p:txBody>
          <a:bodyPr wrap="none" rtlCol="0" anchor="t"/>
          <a:lstStyle/>
          <a:p>
            <a:pPr marL="0" indent="0">
              <a:lnSpc>
                <a:spcPts val="2719"/>
              </a:lnSpc>
              <a:buNone/>
            </a:pPr>
            <a:endParaRPr lang="en-US" sz="1699"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791409"/>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Kullanım Alanları</a:t>
            </a:r>
            <a:endParaRPr lang="en-US" sz="2187" dirty="0"/>
          </a:p>
        </p:txBody>
      </p:sp>
      <p:sp>
        <p:nvSpPr>
          <p:cNvPr id="5" name="Text 2"/>
          <p:cNvSpPr/>
          <p:nvPr/>
        </p:nvSpPr>
        <p:spPr>
          <a:xfrm>
            <a:off x="2037993" y="1788795"/>
            <a:ext cx="10554414" cy="355402"/>
          </a:xfrm>
          <a:prstGeom prst="rect">
            <a:avLst/>
          </a:prstGeom>
          <a:noFill/>
          <a:ln/>
        </p:spPr>
        <p:txBody>
          <a:bodyPr wrap="non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Akıllı Sulama Sistemleri</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
        <p:nvSpPr>
          <p:cNvPr id="6" name="Text 3"/>
          <p:cNvSpPr/>
          <p:nvPr/>
        </p:nvSpPr>
        <p:spPr>
          <a:xfrm>
            <a:off x="2748915" y="2394109"/>
            <a:ext cx="9843492" cy="710803"/>
          </a:xfrm>
          <a:prstGeom prst="rect">
            <a:avLst/>
          </a:prstGeom>
          <a:noFill/>
          <a:ln/>
        </p:spPr>
        <p:txBody>
          <a:bodyPr wrap="square" rtlCol="0" anchor="t"/>
          <a:lstStyle/>
          <a:p>
            <a:pPr marL="685800" lvl="1"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Verimli Su Kullanımı</a:t>
            </a:r>
            <a:r>
              <a:rPr lang="en-US" sz="1750" dirty="0">
                <a:solidFill>
                  <a:srgbClr val="272525"/>
                </a:solidFill>
                <a:latin typeface="Eudoxus Sans" pitchFamily="34" charset="0"/>
                <a:ea typeface="Eudoxus Sans" pitchFamily="34" charset="-122"/>
                <a:cs typeface="Eudoxus Sans" pitchFamily="34" charset="-120"/>
              </a:rPr>
              <a:t>: Toprak nem sensörleri ile entegre edilerek bitkilerin su ihtiyacına göre otomatik sulama yapılabilir.</a:t>
            </a:r>
            <a:endParaRPr lang="en-US" sz="1750" dirty="0"/>
          </a:p>
        </p:txBody>
      </p:sp>
      <p:sp>
        <p:nvSpPr>
          <p:cNvPr id="7" name="Text 4"/>
          <p:cNvSpPr/>
          <p:nvPr/>
        </p:nvSpPr>
        <p:spPr>
          <a:xfrm>
            <a:off x="2748915" y="3193732"/>
            <a:ext cx="9843492" cy="355402"/>
          </a:xfrm>
          <a:prstGeom prst="rect">
            <a:avLst/>
          </a:prstGeom>
          <a:noFill/>
          <a:ln/>
        </p:spPr>
        <p:txBody>
          <a:bodyPr wrap="none" rtlCol="0" anchor="t"/>
          <a:lstStyle/>
          <a:p>
            <a:pPr marL="685800" lvl="1"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Su Tasarrufu</a:t>
            </a:r>
            <a:r>
              <a:rPr lang="en-US" sz="1750" dirty="0">
                <a:solidFill>
                  <a:srgbClr val="272525"/>
                </a:solidFill>
                <a:latin typeface="Eudoxus Sans" pitchFamily="34" charset="0"/>
                <a:ea typeface="Eudoxus Sans" pitchFamily="34" charset="-122"/>
                <a:cs typeface="Eudoxus Sans" pitchFamily="34" charset="-120"/>
              </a:rPr>
              <a:t>: Sulama sistemleri, suyun verimli kullanılmasını sağlayarak su israfını önleyebilir.</a:t>
            </a:r>
            <a:endParaRPr lang="en-US" sz="1750" dirty="0"/>
          </a:p>
        </p:txBody>
      </p:sp>
      <p:sp>
        <p:nvSpPr>
          <p:cNvPr id="8" name="Text 5"/>
          <p:cNvSpPr/>
          <p:nvPr/>
        </p:nvSpPr>
        <p:spPr>
          <a:xfrm>
            <a:off x="2037993" y="5337929"/>
            <a:ext cx="10554414" cy="355402"/>
          </a:xfrm>
          <a:prstGeom prst="rect">
            <a:avLst/>
          </a:prstGeom>
          <a:noFill/>
          <a:ln/>
        </p:spPr>
        <p:txBody>
          <a:bodyPr wrap="none" rtlCol="0" anchor="t"/>
          <a:lstStyle/>
          <a:p>
            <a:pPr marL="0" indent="0">
              <a:lnSpc>
                <a:spcPts val="2799"/>
              </a:lnSpc>
              <a:buNone/>
            </a:pPr>
            <a:endParaRPr lang="en-US" sz="1750" dirty="0"/>
          </a:p>
        </p:txBody>
      </p:sp>
      <p:sp>
        <p:nvSpPr>
          <p:cNvPr id="9" name="Text 2"/>
          <p:cNvSpPr/>
          <p:nvPr/>
        </p:nvSpPr>
        <p:spPr>
          <a:xfrm>
            <a:off x="2038053" y="3650713"/>
            <a:ext cx="10250686" cy="345281"/>
          </a:xfrm>
          <a:prstGeom prst="rect">
            <a:avLst/>
          </a:prstGeom>
          <a:noFill/>
          <a:ln/>
        </p:spPr>
        <p:txBody>
          <a:bodyPr wrap="none" rtlCol="0" anchor="t"/>
          <a:lstStyle/>
          <a:p>
            <a:pPr marL="0" indent="0">
              <a:lnSpc>
                <a:spcPts val="2719"/>
              </a:lnSpc>
              <a:buNone/>
            </a:pPr>
            <a:r>
              <a:rPr lang="en-US" sz="1699" b="1" dirty="0">
                <a:solidFill>
                  <a:srgbClr val="272525"/>
                </a:solidFill>
                <a:latin typeface="Eudoxus Sans" pitchFamily="34" charset="0"/>
                <a:ea typeface="Eudoxus Sans" pitchFamily="34" charset="-122"/>
                <a:cs typeface="Eudoxus Sans" pitchFamily="34" charset="-120"/>
              </a:rPr>
              <a:t>Sera Yönetimi</a:t>
            </a:r>
            <a:r>
              <a:rPr lang="en-US" sz="1699" dirty="0">
                <a:solidFill>
                  <a:srgbClr val="272525"/>
                </a:solidFill>
                <a:latin typeface="Eudoxus Sans" pitchFamily="34" charset="0"/>
                <a:ea typeface="Eudoxus Sans" pitchFamily="34" charset="-122"/>
                <a:cs typeface="Eudoxus Sans" pitchFamily="34" charset="-120"/>
              </a:rPr>
              <a:t>:</a:t>
            </a:r>
            <a:endParaRPr lang="en-US" sz="1699" dirty="0"/>
          </a:p>
        </p:txBody>
      </p:sp>
      <p:sp>
        <p:nvSpPr>
          <p:cNvPr id="10" name="Text 3"/>
          <p:cNvSpPr/>
          <p:nvPr/>
        </p:nvSpPr>
        <p:spPr>
          <a:xfrm>
            <a:off x="2728615" y="4238763"/>
            <a:ext cx="9560123" cy="690563"/>
          </a:xfrm>
          <a:prstGeom prst="rect">
            <a:avLst/>
          </a:prstGeom>
          <a:noFill/>
          <a:ln/>
        </p:spPr>
        <p:txBody>
          <a:bodyPr wrap="square" rtlCol="0" anchor="t"/>
          <a:lstStyle/>
          <a:p>
            <a:pPr marL="685800" lvl="1" indent="-342900" algn="l">
              <a:lnSpc>
                <a:spcPts val="2719"/>
              </a:lnSpc>
              <a:buSzPct val="100000"/>
              <a:buChar char="•"/>
            </a:pPr>
            <a:r>
              <a:rPr lang="en-US" sz="1699" b="1" dirty="0">
                <a:solidFill>
                  <a:srgbClr val="272525"/>
                </a:solidFill>
                <a:latin typeface="Eudoxus Sans" pitchFamily="34" charset="0"/>
                <a:ea typeface="Eudoxus Sans" pitchFamily="34" charset="-122"/>
                <a:cs typeface="Eudoxus Sans" pitchFamily="34" charset="-120"/>
              </a:rPr>
              <a:t>Nem ve Sıcaklık Kontrolü</a:t>
            </a:r>
            <a:r>
              <a:rPr lang="en-US" sz="1699" dirty="0">
                <a:solidFill>
                  <a:srgbClr val="272525"/>
                </a:solidFill>
                <a:latin typeface="Eudoxus Sans" pitchFamily="34" charset="0"/>
                <a:ea typeface="Eudoxus Sans" pitchFamily="34" charset="-122"/>
                <a:cs typeface="Eudoxus Sans" pitchFamily="34" charset="-120"/>
              </a:rPr>
              <a:t>: Seralardaki su buharını ve sıcaklığı izleyerek uygun nem seviyesini korumak için otomatik su püskürtme sistemleri kullanılabilir.</a:t>
            </a:r>
            <a:endParaRPr lang="en-US" sz="1699" dirty="0"/>
          </a:p>
        </p:txBody>
      </p:sp>
      <p:sp>
        <p:nvSpPr>
          <p:cNvPr id="11" name="Text 7"/>
          <p:cNvSpPr/>
          <p:nvPr/>
        </p:nvSpPr>
        <p:spPr>
          <a:xfrm>
            <a:off x="2037993" y="5389987"/>
            <a:ext cx="10250686" cy="345281"/>
          </a:xfrm>
          <a:prstGeom prst="rect">
            <a:avLst/>
          </a:prstGeom>
          <a:noFill/>
          <a:ln/>
        </p:spPr>
        <p:txBody>
          <a:bodyPr wrap="none" rtlCol="0" anchor="t"/>
          <a:lstStyle/>
          <a:p>
            <a:pPr marL="0" indent="0">
              <a:lnSpc>
                <a:spcPts val="2719"/>
              </a:lnSpc>
              <a:buNone/>
            </a:pPr>
            <a:r>
              <a:rPr lang="en-US" sz="1699" b="1" dirty="0">
                <a:solidFill>
                  <a:srgbClr val="272525"/>
                </a:solidFill>
                <a:latin typeface="Eudoxus Sans" pitchFamily="34" charset="0"/>
                <a:ea typeface="Eudoxus Sans" pitchFamily="34" charset="-122"/>
                <a:cs typeface="Eudoxus Sans" pitchFamily="34" charset="-120"/>
              </a:rPr>
              <a:t>Fabrika ve Üretim Tesisleri</a:t>
            </a:r>
            <a:r>
              <a:rPr lang="en-US" sz="1699" dirty="0">
                <a:solidFill>
                  <a:srgbClr val="272525"/>
                </a:solidFill>
                <a:latin typeface="Eudoxus Sans" pitchFamily="34" charset="0"/>
                <a:ea typeface="Eudoxus Sans" pitchFamily="34" charset="-122"/>
                <a:cs typeface="Eudoxus Sans" pitchFamily="34" charset="-120"/>
              </a:rPr>
              <a:t>:</a:t>
            </a:r>
            <a:endParaRPr lang="en-US" sz="1699" dirty="0"/>
          </a:p>
        </p:txBody>
      </p:sp>
      <p:sp>
        <p:nvSpPr>
          <p:cNvPr id="12" name="Text 8"/>
          <p:cNvSpPr/>
          <p:nvPr/>
        </p:nvSpPr>
        <p:spPr>
          <a:xfrm>
            <a:off x="2383274" y="5978037"/>
            <a:ext cx="9905405" cy="345281"/>
          </a:xfrm>
          <a:prstGeom prst="rect">
            <a:avLst/>
          </a:prstGeom>
          <a:noFill/>
          <a:ln/>
        </p:spPr>
        <p:txBody>
          <a:bodyPr wrap="none" rtlCol="0" anchor="t"/>
          <a:lstStyle/>
          <a:p>
            <a:pPr marL="342900" indent="-342900" algn="l">
              <a:lnSpc>
                <a:spcPts val="2719"/>
              </a:lnSpc>
              <a:buSzPct val="100000"/>
              <a:buChar char="•"/>
            </a:pPr>
            <a:r>
              <a:rPr lang="en-US" sz="1699" b="1" dirty="0">
                <a:solidFill>
                  <a:srgbClr val="272525"/>
                </a:solidFill>
                <a:latin typeface="Eudoxus Sans" pitchFamily="34" charset="0"/>
                <a:ea typeface="Eudoxus Sans" pitchFamily="34" charset="-122"/>
                <a:cs typeface="Eudoxus Sans" pitchFamily="34" charset="-120"/>
              </a:rPr>
              <a:t>Su Kullanımı İzleme</a:t>
            </a:r>
            <a:r>
              <a:rPr lang="en-US" sz="1699" dirty="0">
                <a:solidFill>
                  <a:srgbClr val="272525"/>
                </a:solidFill>
                <a:latin typeface="Eudoxus Sans" pitchFamily="34" charset="0"/>
                <a:ea typeface="Eudoxus Sans" pitchFamily="34" charset="-122"/>
                <a:cs typeface="Eudoxus Sans" pitchFamily="34" charset="-120"/>
              </a:rPr>
              <a:t>: Üretim süreçlerinde kullanılan su miktarını izleyerek su tasarrufu sağlanabilir.</a:t>
            </a:r>
            <a:endParaRPr lang="en-US" sz="1699"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FFFFFF">
              <a:alpha val="75000"/>
            </a:srgbClr>
          </a:solidFill>
          <a:ln/>
        </p:spPr>
        <p:txBody>
          <a:bodyPr/>
          <a:lstStyle/>
          <a:p>
            <a:endParaRPr lang="tr-TR"/>
          </a:p>
        </p:txBody>
      </p:sp>
      <p:sp>
        <p:nvSpPr>
          <p:cNvPr id="4" name="Text 1"/>
          <p:cNvSpPr/>
          <p:nvPr/>
        </p:nvSpPr>
        <p:spPr>
          <a:xfrm>
            <a:off x="2189798" y="593408"/>
            <a:ext cx="2697480" cy="337185"/>
          </a:xfrm>
          <a:prstGeom prst="rect">
            <a:avLst/>
          </a:prstGeom>
          <a:noFill/>
          <a:ln/>
        </p:spPr>
        <p:txBody>
          <a:bodyPr wrap="none" rtlCol="0" anchor="t"/>
          <a:lstStyle/>
          <a:p>
            <a:pPr marL="0" indent="0">
              <a:lnSpc>
                <a:spcPts val="2655"/>
              </a:lnSpc>
              <a:buNone/>
            </a:pPr>
            <a:r>
              <a:rPr lang="en-US" sz="2124" b="1" dirty="0">
                <a:solidFill>
                  <a:srgbClr val="000000"/>
                </a:solidFill>
                <a:latin typeface="p22-mackinac-pro" pitchFamily="34" charset="0"/>
                <a:ea typeface="p22-mackinac-pro" pitchFamily="34" charset="-122"/>
                <a:cs typeface="p22-mackinac-pro" pitchFamily="34" charset="-120"/>
              </a:rPr>
              <a:t>Kullanım Alanları</a:t>
            </a:r>
            <a:endParaRPr lang="en-US" sz="2124" dirty="0"/>
          </a:p>
        </p:txBody>
      </p:sp>
      <p:sp>
        <p:nvSpPr>
          <p:cNvPr id="12" name="Text 9"/>
          <p:cNvSpPr/>
          <p:nvPr/>
        </p:nvSpPr>
        <p:spPr>
          <a:xfrm>
            <a:off x="2341602" y="3808312"/>
            <a:ext cx="10250686" cy="345281"/>
          </a:xfrm>
          <a:prstGeom prst="rect">
            <a:avLst/>
          </a:prstGeom>
          <a:noFill/>
          <a:ln/>
        </p:spPr>
        <p:txBody>
          <a:bodyPr wrap="none" rtlCol="0" anchor="t"/>
          <a:lstStyle/>
          <a:p>
            <a:pPr marL="0" indent="0">
              <a:lnSpc>
                <a:spcPts val="2719"/>
              </a:lnSpc>
              <a:buNone/>
            </a:pPr>
            <a:r>
              <a:rPr lang="en-US" sz="1699" b="1" dirty="0">
                <a:solidFill>
                  <a:srgbClr val="272525"/>
                </a:solidFill>
                <a:latin typeface="Eudoxus Sans" pitchFamily="34" charset="0"/>
                <a:ea typeface="Eudoxus Sans" pitchFamily="34" charset="-122"/>
                <a:cs typeface="Eudoxus Sans" pitchFamily="34" charset="-120"/>
              </a:rPr>
              <a:t>Soğutma Sistemleri</a:t>
            </a:r>
            <a:r>
              <a:rPr lang="en-US" sz="1699" dirty="0">
                <a:solidFill>
                  <a:srgbClr val="272525"/>
                </a:solidFill>
                <a:latin typeface="Eudoxus Sans" pitchFamily="34" charset="0"/>
                <a:ea typeface="Eudoxus Sans" pitchFamily="34" charset="-122"/>
                <a:cs typeface="Eudoxus Sans" pitchFamily="34" charset="-120"/>
              </a:rPr>
              <a:t>:</a:t>
            </a:r>
            <a:endParaRPr lang="en-US" sz="1699" dirty="0"/>
          </a:p>
        </p:txBody>
      </p:sp>
      <p:sp>
        <p:nvSpPr>
          <p:cNvPr id="13" name="Text 10"/>
          <p:cNvSpPr/>
          <p:nvPr/>
        </p:nvSpPr>
        <p:spPr>
          <a:xfrm>
            <a:off x="2686883" y="4396361"/>
            <a:ext cx="9905405" cy="690563"/>
          </a:xfrm>
          <a:prstGeom prst="rect">
            <a:avLst/>
          </a:prstGeom>
          <a:noFill/>
          <a:ln/>
        </p:spPr>
        <p:txBody>
          <a:bodyPr wrap="square" rtlCol="0" anchor="t"/>
          <a:lstStyle/>
          <a:p>
            <a:pPr marL="342900" indent="-342900" algn="l">
              <a:lnSpc>
                <a:spcPts val="2719"/>
              </a:lnSpc>
              <a:buSzPct val="100000"/>
              <a:buChar char="•"/>
            </a:pPr>
            <a:r>
              <a:rPr lang="en-US" sz="1699" b="1" dirty="0">
                <a:solidFill>
                  <a:srgbClr val="272525"/>
                </a:solidFill>
                <a:latin typeface="Eudoxus Sans" pitchFamily="34" charset="0"/>
                <a:ea typeface="Eudoxus Sans" pitchFamily="34" charset="-122"/>
                <a:cs typeface="Eudoxus Sans" pitchFamily="34" charset="-120"/>
              </a:rPr>
              <a:t>Su Soğutma Kuleleri</a:t>
            </a:r>
            <a:r>
              <a:rPr lang="en-US" sz="1699" dirty="0">
                <a:solidFill>
                  <a:srgbClr val="272525"/>
                </a:solidFill>
                <a:latin typeface="Eudoxus Sans" pitchFamily="34" charset="0"/>
                <a:ea typeface="Eudoxus Sans" pitchFamily="34" charset="-122"/>
                <a:cs typeface="Eudoxus Sans" pitchFamily="34" charset="-120"/>
              </a:rPr>
              <a:t>: Soğutma kulelerindeki su seviyesini ve kalitesini izleyerek sistemin verimli çalışması sağlanabilir.</a:t>
            </a:r>
            <a:endParaRPr lang="en-US" sz="1699" dirty="0"/>
          </a:p>
        </p:txBody>
      </p:sp>
      <p:sp>
        <p:nvSpPr>
          <p:cNvPr id="14" name="Text 5"/>
          <p:cNvSpPr/>
          <p:nvPr/>
        </p:nvSpPr>
        <p:spPr>
          <a:xfrm>
            <a:off x="2189798" y="1766811"/>
            <a:ext cx="10554414" cy="355402"/>
          </a:xfrm>
          <a:prstGeom prst="rect">
            <a:avLst/>
          </a:prstGeom>
          <a:noFill/>
          <a:ln/>
        </p:spPr>
        <p:txBody>
          <a:bodyPr wrap="non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Üniversiteler ve Araştırma Enstitüleri</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
        <p:nvSpPr>
          <p:cNvPr id="15" name="Text 6"/>
          <p:cNvSpPr/>
          <p:nvPr/>
        </p:nvSpPr>
        <p:spPr>
          <a:xfrm>
            <a:off x="2545199" y="2372125"/>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Araştırma Projeleri</a:t>
            </a:r>
            <a:r>
              <a:rPr lang="en-US" sz="1750" dirty="0">
                <a:solidFill>
                  <a:srgbClr val="272525"/>
                </a:solidFill>
                <a:latin typeface="Eudoxus Sans" pitchFamily="34" charset="0"/>
                <a:ea typeface="Eudoxus Sans" pitchFamily="34" charset="-122"/>
                <a:cs typeface="Eudoxus Sans" pitchFamily="34" charset="-120"/>
              </a:rPr>
              <a:t>: Su izleme sistemleri, suyla ilgili araştırma projelerinde kullanılabilir.</a:t>
            </a:r>
            <a:endParaRPr lang="en-US" sz="1750" dirty="0"/>
          </a:p>
        </p:txBody>
      </p:sp>
      <p:sp>
        <p:nvSpPr>
          <p:cNvPr id="16" name="Text 7"/>
          <p:cNvSpPr/>
          <p:nvPr/>
        </p:nvSpPr>
        <p:spPr>
          <a:xfrm>
            <a:off x="2545199" y="2816347"/>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Eğitim Amaçlı</a:t>
            </a:r>
            <a:r>
              <a:rPr lang="en-US" sz="1750" dirty="0">
                <a:solidFill>
                  <a:srgbClr val="272525"/>
                </a:solidFill>
                <a:latin typeface="Eudoxus Sans" pitchFamily="34" charset="0"/>
                <a:ea typeface="Eudoxus Sans" pitchFamily="34" charset="-122"/>
                <a:cs typeface="Eudoxus Sans" pitchFamily="34" charset="-120"/>
              </a:rPr>
              <a:t>: Öğrencilere su yönetimi ve teknolojileri hakkında eğitim vermek için örnek projeler olarak kullanılabilir.</a:t>
            </a:r>
            <a:endParaRPr lang="en-US" sz="1750" dirty="0"/>
          </a:p>
        </p:txBody>
      </p:sp>
      <p:sp>
        <p:nvSpPr>
          <p:cNvPr id="17" name="Text 9"/>
          <p:cNvSpPr/>
          <p:nvPr/>
        </p:nvSpPr>
        <p:spPr>
          <a:xfrm>
            <a:off x="2189857" y="5490425"/>
            <a:ext cx="10250686" cy="345281"/>
          </a:xfrm>
          <a:prstGeom prst="rect">
            <a:avLst/>
          </a:prstGeom>
          <a:noFill/>
          <a:ln/>
        </p:spPr>
        <p:txBody>
          <a:bodyPr wrap="none" rtlCol="0" anchor="t"/>
          <a:lstStyle/>
          <a:p>
            <a:pPr marL="0" indent="0">
              <a:lnSpc>
                <a:spcPts val="2719"/>
              </a:lnSpc>
              <a:buNone/>
            </a:pPr>
            <a:r>
              <a:rPr lang="en-US" sz="1699" b="1" dirty="0">
                <a:solidFill>
                  <a:srgbClr val="272525"/>
                </a:solidFill>
                <a:latin typeface="Eudoxus Sans" pitchFamily="34" charset="0"/>
                <a:ea typeface="Eudoxus Sans" pitchFamily="34" charset="-122"/>
                <a:cs typeface="Eudoxus Sans" pitchFamily="34" charset="-120"/>
              </a:rPr>
              <a:t>Su Motoru </a:t>
            </a:r>
            <a:r>
              <a:rPr lang="en-US" sz="1699" b="1" dirty="0" err="1">
                <a:solidFill>
                  <a:srgbClr val="272525"/>
                </a:solidFill>
                <a:latin typeface="Eudoxus Sans" pitchFamily="34" charset="0"/>
                <a:ea typeface="Eudoxus Sans" pitchFamily="34" charset="-122"/>
                <a:cs typeface="Eudoxus Sans" pitchFamily="34" charset="-120"/>
              </a:rPr>
              <a:t>Entegrasyonu</a:t>
            </a:r>
            <a:r>
              <a:rPr lang="en-US" sz="1699" b="1" dirty="0">
                <a:solidFill>
                  <a:srgbClr val="272525"/>
                </a:solidFill>
                <a:latin typeface="Eudoxus Sans" pitchFamily="34" charset="0"/>
                <a:ea typeface="Eudoxus Sans" pitchFamily="34" charset="-122"/>
                <a:cs typeface="Eudoxus Sans" pitchFamily="34" charset="-120"/>
              </a:rPr>
              <a:t>:</a:t>
            </a:r>
            <a:r>
              <a:rPr lang="tr-TR" sz="1699" b="1" dirty="0">
                <a:solidFill>
                  <a:srgbClr val="272525"/>
                </a:solidFill>
                <a:latin typeface="Eudoxus Sans" pitchFamily="34" charset="0"/>
                <a:ea typeface="Eudoxus Sans" pitchFamily="34" charset="-122"/>
                <a:cs typeface="Eudoxus Sans" pitchFamily="34" charset="-120"/>
              </a:rPr>
              <a:t> </a:t>
            </a:r>
          </a:p>
          <a:p>
            <a:pPr marL="285750" indent="-285750">
              <a:lnSpc>
                <a:spcPts val="2719"/>
              </a:lnSpc>
              <a:buFont typeface="Arial" panose="020B0604020202020204" pitchFamily="34" charset="0"/>
              <a:buChar char="•"/>
            </a:pPr>
            <a:r>
              <a:rPr lang="tr-TR" sz="1699" b="1" dirty="0">
                <a:solidFill>
                  <a:srgbClr val="272525"/>
                </a:solidFill>
                <a:latin typeface="Eudoxus Sans" pitchFamily="34" charset="0"/>
                <a:ea typeface="Eudoxus Sans" pitchFamily="34" charset="-122"/>
                <a:cs typeface="Eudoxus Sans" pitchFamily="34" charset="-120"/>
              </a:rPr>
              <a:t> </a:t>
            </a:r>
            <a:r>
              <a:rPr lang="tr-TR" sz="1699" dirty="0">
                <a:solidFill>
                  <a:srgbClr val="272525"/>
                </a:solidFill>
                <a:latin typeface="Eudoxus Sans" pitchFamily="34" charset="0"/>
                <a:ea typeface="Eudoxus Sans" pitchFamily="34" charset="-122"/>
                <a:cs typeface="Eudoxus Sans" pitchFamily="34" charset="-120"/>
              </a:rPr>
              <a:t>Suyu basınç kuvveti ile tazyikli ve  bir noktadan diğer noktaya seri şekilde aktarılmasını sağlayabilir, daha kullanışlı</a:t>
            </a:r>
          </a:p>
          <a:p>
            <a:pPr>
              <a:lnSpc>
                <a:spcPts val="2719"/>
              </a:lnSpc>
            </a:pPr>
            <a:r>
              <a:rPr lang="tr-TR" sz="1699" dirty="0">
                <a:solidFill>
                  <a:srgbClr val="272525"/>
                </a:solidFill>
                <a:latin typeface="Eudoxus Sans" pitchFamily="34" charset="0"/>
                <a:ea typeface="Eudoxus Sans" pitchFamily="34" charset="-122"/>
                <a:cs typeface="Eudoxus Sans" pitchFamily="34" charset="-120"/>
              </a:rPr>
              <a:t> hale getirebiliriz. </a:t>
            </a:r>
            <a:endParaRPr lang="en-US" sz="1699"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11" name="Resim 10" descr="metin, ekran görüntüsü, daire, tasarım içeren bir resim&#10;&#10;Açıklama otomatik olarak oluşturuldu">
            <a:extLst>
              <a:ext uri="{FF2B5EF4-FFF2-40B4-BE49-F238E27FC236}">
                <a16:creationId xmlns:a16="http://schemas.microsoft.com/office/drawing/2014/main" id="{6158DC76-6768-C5DD-CC25-B50D73E8352D}"/>
              </a:ext>
            </a:extLst>
          </p:cNvPr>
          <p:cNvPicPr>
            <a:picLocks noChangeAspect="1"/>
          </p:cNvPicPr>
          <p:nvPr/>
        </p:nvPicPr>
        <p:blipFill rotWithShape="1">
          <a:blip r:embed="rId4"/>
          <a:srcRect b="32164"/>
          <a:stretch/>
        </p:blipFill>
        <p:spPr>
          <a:xfrm>
            <a:off x="0" y="3236362"/>
            <a:ext cx="3703320" cy="5021179"/>
          </a:xfrm>
          <a:prstGeom prst="rect">
            <a:avLst/>
          </a:prstGeom>
        </p:spPr>
      </p:pic>
      <p:pic>
        <p:nvPicPr>
          <p:cNvPr id="13" name="Resim 12" descr="metin, ekran görüntüsü, yazılım, bilgisayar simgesi içeren bir resim&#10;&#10;Açıklama otomatik olarak oluşturuldu">
            <a:extLst>
              <a:ext uri="{FF2B5EF4-FFF2-40B4-BE49-F238E27FC236}">
                <a16:creationId xmlns:a16="http://schemas.microsoft.com/office/drawing/2014/main" id="{B3B99DBF-419D-D2E1-D86B-376A8AEC7243}"/>
              </a:ext>
            </a:extLst>
          </p:cNvPr>
          <p:cNvPicPr>
            <a:picLocks noChangeAspect="1"/>
          </p:cNvPicPr>
          <p:nvPr/>
        </p:nvPicPr>
        <p:blipFill rotWithShape="1">
          <a:blip r:embed="rId5"/>
          <a:srcRect r="27662"/>
          <a:stretch/>
        </p:blipFill>
        <p:spPr>
          <a:xfrm>
            <a:off x="3703319" y="3236362"/>
            <a:ext cx="6385355" cy="5021179"/>
          </a:xfrm>
          <a:prstGeom prst="rect">
            <a:avLst/>
          </a:prstGeom>
        </p:spPr>
      </p:pic>
      <p:pic>
        <p:nvPicPr>
          <p:cNvPr id="15" name="Resim 14" descr="iç mekan, suya batmak, lavabo, alet, kişi, şahıs içeren bir resim&#10;&#10;Açıklama otomatik olarak oluşturuldu">
            <a:extLst>
              <a:ext uri="{FF2B5EF4-FFF2-40B4-BE49-F238E27FC236}">
                <a16:creationId xmlns:a16="http://schemas.microsoft.com/office/drawing/2014/main" id="{B9274035-F2E8-3E32-A884-A17463CC8AF2}"/>
              </a:ext>
            </a:extLst>
          </p:cNvPr>
          <p:cNvPicPr>
            <a:picLocks noChangeAspect="1"/>
          </p:cNvPicPr>
          <p:nvPr/>
        </p:nvPicPr>
        <p:blipFill>
          <a:blip r:embed="rId6"/>
          <a:stretch>
            <a:fillRect/>
          </a:stretch>
        </p:blipFill>
        <p:spPr>
          <a:xfrm>
            <a:off x="9998634" y="0"/>
            <a:ext cx="4629150" cy="8263665"/>
          </a:xfrm>
          <a:prstGeom prst="rect">
            <a:avLst/>
          </a:prstGeom>
        </p:spPr>
      </p:pic>
      <p:sp>
        <p:nvSpPr>
          <p:cNvPr id="16" name="Metin kutusu 15">
            <a:extLst>
              <a:ext uri="{FF2B5EF4-FFF2-40B4-BE49-F238E27FC236}">
                <a16:creationId xmlns:a16="http://schemas.microsoft.com/office/drawing/2014/main" id="{0C1FB84B-354F-522B-E749-5AC9D997F2CF}"/>
              </a:ext>
            </a:extLst>
          </p:cNvPr>
          <p:cNvSpPr txBox="1"/>
          <p:nvPr/>
        </p:nvSpPr>
        <p:spPr>
          <a:xfrm>
            <a:off x="852755" y="736496"/>
            <a:ext cx="6462445" cy="461665"/>
          </a:xfrm>
          <a:prstGeom prst="rect">
            <a:avLst/>
          </a:prstGeom>
          <a:noFill/>
        </p:spPr>
        <p:txBody>
          <a:bodyPr wrap="square" rtlCol="0">
            <a:spAutoFit/>
          </a:bodyPr>
          <a:lstStyle/>
          <a:p>
            <a:r>
              <a:rPr lang="tr-TR" sz="2400" b="1" u="sng" dirty="0"/>
              <a:t>Test Videosu :</a:t>
            </a:r>
          </a:p>
        </p:txBody>
      </p:sp>
      <p:sp>
        <p:nvSpPr>
          <p:cNvPr id="17" name="Metin kutusu 16">
            <a:extLst>
              <a:ext uri="{FF2B5EF4-FFF2-40B4-BE49-F238E27FC236}">
                <a16:creationId xmlns:a16="http://schemas.microsoft.com/office/drawing/2014/main" id="{5EF249F2-47E2-266C-BCB8-22E3F87C5CBC}"/>
              </a:ext>
            </a:extLst>
          </p:cNvPr>
          <p:cNvSpPr txBox="1"/>
          <p:nvPr/>
        </p:nvSpPr>
        <p:spPr>
          <a:xfrm>
            <a:off x="472097" y="2750633"/>
            <a:ext cx="2928650" cy="307777"/>
          </a:xfrm>
          <a:prstGeom prst="rect">
            <a:avLst/>
          </a:prstGeom>
          <a:noFill/>
        </p:spPr>
        <p:txBody>
          <a:bodyPr wrap="square" rtlCol="0">
            <a:spAutoFit/>
          </a:bodyPr>
          <a:lstStyle/>
          <a:p>
            <a:r>
              <a:rPr lang="tr-TR" sz="1400" dirty="0"/>
              <a:t>Mobil Uygulamaya Yansıyan Görüntü</a:t>
            </a:r>
          </a:p>
        </p:txBody>
      </p:sp>
      <p:sp>
        <p:nvSpPr>
          <p:cNvPr id="18" name="Metin kutusu 17">
            <a:extLst>
              <a:ext uri="{FF2B5EF4-FFF2-40B4-BE49-F238E27FC236}">
                <a16:creationId xmlns:a16="http://schemas.microsoft.com/office/drawing/2014/main" id="{DF758ADC-EA24-61E6-723C-851E1EF86FE7}"/>
              </a:ext>
            </a:extLst>
          </p:cNvPr>
          <p:cNvSpPr txBox="1"/>
          <p:nvPr/>
        </p:nvSpPr>
        <p:spPr>
          <a:xfrm>
            <a:off x="5799248" y="2744366"/>
            <a:ext cx="2928650" cy="307777"/>
          </a:xfrm>
          <a:prstGeom prst="rect">
            <a:avLst/>
          </a:prstGeom>
          <a:noFill/>
        </p:spPr>
        <p:txBody>
          <a:bodyPr wrap="square" rtlCol="0">
            <a:spAutoFit/>
          </a:bodyPr>
          <a:lstStyle/>
          <a:p>
            <a:r>
              <a:rPr lang="tr-TR" sz="1400" dirty="0"/>
              <a:t>Web Uygulamasına Yansıyan Görüntü</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78892"/>
          </a:xfrm>
          <a:prstGeom prst="rect">
            <a:avLst/>
          </a:prstGeom>
          <a:solidFill>
            <a:srgbClr val="FFFFFF">
              <a:alpha val="75000"/>
            </a:srgbClr>
          </a:solidFill>
          <a:ln/>
        </p:spPr>
        <p:txBody>
          <a:bodyPr/>
          <a:lstStyle/>
          <a:p>
            <a:endParaRPr lang="tr-TR"/>
          </a:p>
        </p:txBody>
      </p:sp>
      <p:sp>
        <p:nvSpPr>
          <p:cNvPr id="4" name="Text 1"/>
          <p:cNvSpPr/>
          <p:nvPr/>
        </p:nvSpPr>
        <p:spPr>
          <a:xfrm>
            <a:off x="5370909" y="427673"/>
            <a:ext cx="3888462" cy="486013"/>
          </a:xfrm>
          <a:prstGeom prst="rect">
            <a:avLst/>
          </a:prstGeom>
          <a:noFill/>
          <a:ln/>
        </p:spPr>
        <p:txBody>
          <a:bodyPr wrap="none" rtlCol="0" anchor="t"/>
          <a:lstStyle/>
          <a:p>
            <a:pPr marL="0" indent="0" algn="ctr">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İçindekiler</a:t>
            </a:r>
            <a:endParaRPr lang="en-US" sz="3062" dirty="0"/>
          </a:p>
        </p:txBody>
      </p:sp>
      <p:sp>
        <p:nvSpPr>
          <p:cNvPr id="5" name="Shape 2"/>
          <p:cNvSpPr/>
          <p:nvPr/>
        </p:nvSpPr>
        <p:spPr>
          <a:xfrm>
            <a:off x="3621167" y="1224677"/>
            <a:ext cx="2358985" cy="1055251"/>
          </a:xfrm>
          <a:prstGeom prst="roundRect">
            <a:avLst>
              <a:gd name="adj" fmla="val 6633"/>
            </a:avLst>
          </a:prstGeom>
          <a:solidFill>
            <a:srgbClr val="CCEEFF"/>
          </a:solidFill>
          <a:ln w="7620">
            <a:solidFill>
              <a:srgbClr val="B2D4E5"/>
            </a:solidFill>
            <a:prstDash val="solid"/>
          </a:ln>
        </p:spPr>
        <p:txBody>
          <a:bodyPr/>
          <a:lstStyle/>
          <a:p>
            <a:endParaRPr lang="tr-TR"/>
          </a:p>
        </p:txBody>
      </p:sp>
      <p:sp>
        <p:nvSpPr>
          <p:cNvPr id="6" name="Text 3"/>
          <p:cNvSpPr/>
          <p:nvPr/>
        </p:nvSpPr>
        <p:spPr>
          <a:xfrm>
            <a:off x="3828574" y="1387793"/>
            <a:ext cx="1944172" cy="243007"/>
          </a:xfrm>
          <a:prstGeom prst="rect">
            <a:avLst/>
          </a:prstGeom>
          <a:noFill/>
          <a:ln/>
        </p:spPr>
        <p:txBody>
          <a:bodyPr wrap="none" rtlCol="0" anchor="t"/>
          <a:lstStyle/>
          <a:p>
            <a:pPr marL="0" indent="0" algn="ctr">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Giriş</a:t>
            </a:r>
            <a:endParaRPr lang="en-US" sz="1531" dirty="0"/>
          </a:p>
        </p:txBody>
      </p:sp>
      <p:sp>
        <p:nvSpPr>
          <p:cNvPr id="7" name="Shape 4"/>
          <p:cNvSpPr/>
          <p:nvPr/>
        </p:nvSpPr>
        <p:spPr>
          <a:xfrm>
            <a:off x="6135648" y="1224677"/>
            <a:ext cx="2358985" cy="1055251"/>
          </a:xfrm>
          <a:prstGeom prst="roundRect">
            <a:avLst>
              <a:gd name="adj" fmla="val 6633"/>
            </a:avLst>
          </a:prstGeom>
          <a:solidFill>
            <a:srgbClr val="CCEEFF"/>
          </a:solidFill>
          <a:ln w="7620">
            <a:solidFill>
              <a:srgbClr val="B2D4E5"/>
            </a:solidFill>
            <a:prstDash val="solid"/>
          </a:ln>
        </p:spPr>
        <p:txBody>
          <a:bodyPr/>
          <a:lstStyle/>
          <a:p>
            <a:endParaRPr lang="tr-TR"/>
          </a:p>
        </p:txBody>
      </p:sp>
      <p:sp>
        <p:nvSpPr>
          <p:cNvPr id="8" name="Text 5"/>
          <p:cNvSpPr/>
          <p:nvPr/>
        </p:nvSpPr>
        <p:spPr>
          <a:xfrm>
            <a:off x="6298763" y="1387793"/>
            <a:ext cx="2032754" cy="729020"/>
          </a:xfrm>
          <a:prstGeom prst="rect">
            <a:avLst/>
          </a:prstGeom>
          <a:noFill/>
          <a:ln/>
        </p:spPr>
        <p:txBody>
          <a:bodyPr wrap="square" rtlCol="0" anchor="t"/>
          <a:lstStyle/>
          <a:p>
            <a:pPr marL="0" indent="0" algn="ctr">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Akıllı Su Kontrol Sisteminin Gereksinimleri</a:t>
            </a:r>
            <a:endParaRPr lang="en-US" sz="1531" dirty="0"/>
          </a:p>
        </p:txBody>
      </p:sp>
      <p:sp>
        <p:nvSpPr>
          <p:cNvPr id="9" name="Shape 6"/>
          <p:cNvSpPr/>
          <p:nvPr/>
        </p:nvSpPr>
        <p:spPr>
          <a:xfrm>
            <a:off x="8650129" y="1224677"/>
            <a:ext cx="2358985" cy="1055251"/>
          </a:xfrm>
          <a:prstGeom prst="roundRect">
            <a:avLst>
              <a:gd name="adj" fmla="val 6633"/>
            </a:avLst>
          </a:prstGeom>
          <a:solidFill>
            <a:srgbClr val="CCEEFF"/>
          </a:solidFill>
          <a:ln w="7620">
            <a:solidFill>
              <a:srgbClr val="B2D4E5"/>
            </a:solidFill>
            <a:prstDash val="solid"/>
          </a:ln>
        </p:spPr>
        <p:txBody>
          <a:bodyPr/>
          <a:lstStyle/>
          <a:p>
            <a:endParaRPr lang="tr-TR"/>
          </a:p>
        </p:txBody>
      </p:sp>
      <p:sp>
        <p:nvSpPr>
          <p:cNvPr id="10" name="Text 7"/>
          <p:cNvSpPr/>
          <p:nvPr/>
        </p:nvSpPr>
        <p:spPr>
          <a:xfrm>
            <a:off x="8813244" y="1387793"/>
            <a:ext cx="2032754"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IoT (Nesnelerin İnterneti) Nedir?</a:t>
            </a:r>
            <a:endParaRPr lang="en-US" sz="1531" dirty="0"/>
          </a:p>
        </p:txBody>
      </p:sp>
      <p:sp>
        <p:nvSpPr>
          <p:cNvPr id="11" name="Shape 8"/>
          <p:cNvSpPr/>
          <p:nvPr/>
        </p:nvSpPr>
        <p:spPr>
          <a:xfrm>
            <a:off x="3621167" y="2435423"/>
            <a:ext cx="2358985" cy="1154192"/>
          </a:xfrm>
          <a:prstGeom prst="roundRect">
            <a:avLst>
              <a:gd name="adj" fmla="val 6064"/>
            </a:avLst>
          </a:prstGeom>
          <a:solidFill>
            <a:srgbClr val="CCEEFF"/>
          </a:solidFill>
          <a:ln w="7620">
            <a:solidFill>
              <a:srgbClr val="B2D4E5"/>
            </a:solidFill>
            <a:prstDash val="solid"/>
          </a:ln>
        </p:spPr>
        <p:txBody>
          <a:bodyPr/>
          <a:lstStyle/>
          <a:p>
            <a:endParaRPr lang="tr-TR"/>
          </a:p>
        </p:txBody>
      </p:sp>
      <p:sp>
        <p:nvSpPr>
          <p:cNvPr id="12" name="Text 9"/>
          <p:cNvSpPr/>
          <p:nvPr/>
        </p:nvSpPr>
        <p:spPr>
          <a:xfrm>
            <a:off x="3784283" y="2598539"/>
            <a:ext cx="2032754" cy="486013"/>
          </a:xfrm>
          <a:prstGeom prst="rect">
            <a:avLst/>
          </a:prstGeom>
          <a:noFill/>
          <a:ln/>
        </p:spPr>
        <p:txBody>
          <a:bodyPr wrap="square" rtlCol="0" anchor="t"/>
          <a:lstStyle/>
          <a:p>
            <a:pPr marL="0" indent="0" algn="ctr">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Kullanılan Malzemeler</a:t>
            </a:r>
            <a:endParaRPr lang="en-US" sz="1531" dirty="0"/>
          </a:p>
        </p:txBody>
      </p:sp>
      <p:sp>
        <p:nvSpPr>
          <p:cNvPr id="13" name="Shape 10"/>
          <p:cNvSpPr/>
          <p:nvPr/>
        </p:nvSpPr>
        <p:spPr>
          <a:xfrm>
            <a:off x="6135648" y="2435423"/>
            <a:ext cx="2358985" cy="1154192"/>
          </a:xfrm>
          <a:prstGeom prst="roundRect">
            <a:avLst>
              <a:gd name="adj" fmla="val 6064"/>
            </a:avLst>
          </a:prstGeom>
          <a:solidFill>
            <a:srgbClr val="CCEEFF"/>
          </a:solidFill>
          <a:ln w="7620">
            <a:solidFill>
              <a:srgbClr val="B2D4E5"/>
            </a:solidFill>
            <a:prstDash val="solid"/>
          </a:ln>
        </p:spPr>
        <p:txBody>
          <a:bodyPr/>
          <a:lstStyle/>
          <a:p>
            <a:endParaRPr lang="tr-TR"/>
          </a:p>
        </p:txBody>
      </p:sp>
      <p:sp>
        <p:nvSpPr>
          <p:cNvPr id="14" name="Text 11"/>
          <p:cNvSpPr/>
          <p:nvPr/>
        </p:nvSpPr>
        <p:spPr>
          <a:xfrm>
            <a:off x="6298763" y="2598539"/>
            <a:ext cx="2032754"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ESP32 Mikrodenetleyici</a:t>
            </a:r>
            <a:endParaRPr lang="en-US" sz="1531" dirty="0"/>
          </a:p>
        </p:txBody>
      </p:sp>
      <p:sp>
        <p:nvSpPr>
          <p:cNvPr id="15" name="Text 12"/>
          <p:cNvSpPr/>
          <p:nvPr/>
        </p:nvSpPr>
        <p:spPr>
          <a:xfrm>
            <a:off x="6298763" y="3177778"/>
            <a:ext cx="2032754" cy="248722"/>
          </a:xfrm>
          <a:prstGeom prst="rect">
            <a:avLst/>
          </a:prstGeom>
          <a:noFill/>
          <a:ln/>
        </p:spPr>
        <p:txBody>
          <a:bodyPr wrap="none" rtlCol="0" anchor="t"/>
          <a:lstStyle/>
          <a:p>
            <a:pPr marL="0" indent="0" algn="ctr">
              <a:lnSpc>
                <a:spcPts val="1960"/>
              </a:lnSpc>
              <a:buNone/>
            </a:pPr>
            <a:endParaRPr lang="en-US" sz="1225" dirty="0"/>
          </a:p>
        </p:txBody>
      </p:sp>
      <p:sp>
        <p:nvSpPr>
          <p:cNvPr id="16" name="Shape 13"/>
          <p:cNvSpPr/>
          <p:nvPr/>
        </p:nvSpPr>
        <p:spPr>
          <a:xfrm>
            <a:off x="8650129" y="2435423"/>
            <a:ext cx="2358985" cy="1154192"/>
          </a:xfrm>
          <a:prstGeom prst="roundRect">
            <a:avLst>
              <a:gd name="adj" fmla="val 6064"/>
            </a:avLst>
          </a:prstGeom>
          <a:solidFill>
            <a:srgbClr val="CCEEFF"/>
          </a:solidFill>
          <a:ln w="7620">
            <a:solidFill>
              <a:srgbClr val="B2D4E5"/>
            </a:solidFill>
            <a:prstDash val="solid"/>
          </a:ln>
        </p:spPr>
        <p:txBody>
          <a:bodyPr/>
          <a:lstStyle/>
          <a:p>
            <a:endParaRPr lang="tr-TR"/>
          </a:p>
        </p:txBody>
      </p:sp>
      <p:sp>
        <p:nvSpPr>
          <p:cNvPr id="17" name="Text 14"/>
          <p:cNvSpPr/>
          <p:nvPr/>
        </p:nvSpPr>
        <p:spPr>
          <a:xfrm>
            <a:off x="8857536" y="2598539"/>
            <a:ext cx="1944172"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Su Akış Sensörleri</a:t>
            </a:r>
            <a:endParaRPr lang="en-US" sz="1531" dirty="0"/>
          </a:p>
        </p:txBody>
      </p:sp>
      <p:sp>
        <p:nvSpPr>
          <p:cNvPr id="18" name="Shape 15"/>
          <p:cNvSpPr/>
          <p:nvPr/>
        </p:nvSpPr>
        <p:spPr>
          <a:xfrm>
            <a:off x="3621167" y="3745111"/>
            <a:ext cx="2358985" cy="812244"/>
          </a:xfrm>
          <a:prstGeom prst="roundRect">
            <a:avLst>
              <a:gd name="adj" fmla="val 8617"/>
            </a:avLst>
          </a:prstGeom>
          <a:solidFill>
            <a:srgbClr val="CCEEFF"/>
          </a:solidFill>
          <a:ln w="7620">
            <a:solidFill>
              <a:srgbClr val="B2D4E5"/>
            </a:solidFill>
            <a:prstDash val="solid"/>
          </a:ln>
        </p:spPr>
        <p:txBody>
          <a:bodyPr/>
          <a:lstStyle/>
          <a:p>
            <a:endParaRPr lang="tr-TR"/>
          </a:p>
        </p:txBody>
      </p:sp>
      <p:sp>
        <p:nvSpPr>
          <p:cNvPr id="19" name="Text 16"/>
          <p:cNvSpPr/>
          <p:nvPr/>
        </p:nvSpPr>
        <p:spPr>
          <a:xfrm>
            <a:off x="3784283" y="3908227"/>
            <a:ext cx="2032754"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Röle Modülü ile Kontrol</a:t>
            </a:r>
            <a:endParaRPr lang="en-US" sz="1531" dirty="0"/>
          </a:p>
        </p:txBody>
      </p:sp>
      <p:sp>
        <p:nvSpPr>
          <p:cNvPr id="20" name="Shape 17"/>
          <p:cNvSpPr/>
          <p:nvPr/>
        </p:nvSpPr>
        <p:spPr>
          <a:xfrm>
            <a:off x="6135648" y="3745111"/>
            <a:ext cx="2358985" cy="812244"/>
          </a:xfrm>
          <a:prstGeom prst="roundRect">
            <a:avLst>
              <a:gd name="adj" fmla="val 8617"/>
            </a:avLst>
          </a:prstGeom>
          <a:solidFill>
            <a:srgbClr val="CCEEFF"/>
          </a:solidFill>
          <a:ln w="7620">
            <a:solidFill>
              <a:srgbClr val="B2D4E5"/>
            </a:solidFill>
            <a:prstDash val="solid"/>
          </a:ln>
        </p:spPr>
        <p:txBody>
          <a:bodyPr/>
          <a:lstStyle/>
          <a:p>
            <a:endParaRPr lang="tr-TR"/>
          </a:p>
        </p:txBody>
      </p:sp>
      <p:sp>
        <p:nvSpPr>
          <p:cNvPr id="21" name="Text 18"/>
          <p:cNvSpPr/>
          <p:nvPr/>
        </p:nvSpPr>
        <p:spPr>
          <a:xfrm>
            <a:off x="6343055" y="3908227"/>
            <a:ext cx="1944172"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Selenoid Vanalar</a:t>
            </a:r>
            <a:endParaRPr lang="en-US" sz="1531" dirty="0"/>
          </a:p>
        </p:txBody>
      </p:sp>
      <p:sp>
        <p:nvSpPr>
          <p:cNvPr id="22" name="Shape 19"/>
          <p:cNvSpPr/>
          <p:nvPr/>
        </p:nvSpPr>
        <p:spPr>
          <a:xfrm>
            <a:off x="8650129" y="3745111"/>
            <a:ext cx="2358985" cy="812244"/>
          </a:xfrm>
          <a:prstGeom prst="roundRect">
            <a:avLst>
              <a:gd name="adj" fmla="val 8617"/>
            </a:avLst>
          </a:prstGeom>
          <a:solidFill>
            <a:srgbClr val="CCEEFF"/>
          </a:solidFill>
          <a:ln w="7620">
            <a:solidFill>
              <a:srgbClr val="B2D4E5"/>
            </a:solidFill>
            <a:prstDash val="solid"/>
          </a:ln>
        </p:spPr>
        <p:txBody>
          <a:bodyPr/>
          <a:lstStyle/>
          <a:p>
            <a:endParaRPr lang="tr-TR"/>
          </a:p>
        </p:txBody>
      </p:sp>
      <p:sp>
        <p:nvSpPr>
          <p:cNvPr id="23" name="Text 20"/>
          <p:cNvSpPr/>
          <p:nvPr/>
        </p:nvSpPr>
        <p:spPr>
          <a:xfrm>
            <a:off x="8813244" y="3908227"/>
            <a:ext cx="2032754"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Enerji Yönetimi ve Adaptör Kullanımı</a:t>
            </a:r>
            <a:endParaRPr lang="en-US" sz="1531" dirty="0"/>
          </a:p>
        </p:txBody>
      </p:sp>
      <p:sp>
        <p:nvSpPr>
          <p:cNvPr id="24" name="Shape 21"/>
          <p:cNvSpPr/>
          <p:nvPr/>
        </p:nvSpPr>
        <p:spPr>
          <a:xfrm>
            <a:off x="3621167" y="4712851"/>
            <a:ext cx="2358985" cy="812244"/>
          </a:xfrm>
          <a:prstGeom prst="roundRect">
            <a:avLst>
              <a:gd name="adj" fmla="val 8617"/>
            </a:avLst>
          </a:prstGeom>
          <a:solidFill>
            <a:srgbClr val="CCEEFF"/>
          </a:solidFill>
          <a:ln w="7620">
            <a:solidFill>
              <a:srgbClr val="B2D4E5"/>
            </a:solidFill>
            <a:prstDash val="solid"/>
          </a:ln>
        </p:spPr>
        <p:txBody>
          <a:bodyPr/>
          <a:lstStyle/>
          <a:p>
            <a:endParaRPr lang="tr-TR"/>
          </a:p>
        </p:txBody>
      </p:sp>
      <p:sp>
        <p:nvSpPr>
          <p:cNvPr id="25" name="Text 22"/>
          <p:cNvSpPr/>
          <p:nvPr/>
        </p:nvSpPr>
        <p:spPr>
          <a:xfrm>
            <a:off x="3784283" y="4875967"/>
            <a:ext cx="2032754"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Blynk Uygulaması ile Kontrol</a:t>
            </a:r>
            <a:endParaRPr lang="en-US" sz="1531" dirty="0"/>
          </a:p>
        </p:txBody>
      </p:sp>
      <p:sp>
        <p:nvSpPr>
          <p:cNvPr id="26" name="Shape 23"/>
          <p:cNvSpPr/>
          <p:nvPr/>
        </p:nvSpPr>
        <p:spPr>
          <a:xfrm>
            <a:off x="6135648" y="4712851"/>
            <a:ext cx="2358985" cy="812244"/>
          </a:xfrm>
          <a:prstGeom prst="roundRect">
            <a:avLst>
              <a:gd name="adj" fmla="val 8617"/>
            </a:avLst>
          </a:prstGeom>
          <a:solidFill>
            <a:srgbClr val="CCEEFF"/>
          </a:solidFill>
          <a:ln w="7620">
            <a:solidFill>
              <a:srgbClr val="B2D4E5"/>
            </a:solidFill>
            <a:prstDash val="solid"/>
          </a:ln>
        </p:spPr>
        <p:txBody>
          <a:bodyPr/>
          <a:lstStyle/>
          <a:p>
            <a:endParaRPr lang="tr-TR"/>
          </a:p>
        </p:txBody>
      </p:sp>
      <p:sp>
        <p:nvSpPr>
          <p:cNvPr id="27" name="Text 24"/>
          <p:cNvSpPr/>
          <p:nvPr/>
        </p:nvSpPr>
        <p:spPr>
          <a:xfrm>
            <a:off x="6298763" y="4875967"/>
            <a:ext cx="2032754"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Sistemin Test Edilmesi</a:t>
            </a:r>
            <a:endParaRPr lang="en-US" sz="1531" dirty="0"/>
          </a:p>
        </p:txBody>
      </p:sp>
      <p:sp>
        <p:nvSpPr>
          <p:cNvPr id="28" name="Shape 25"/>
          <p:cNvSpPr/>
          <p:nvPr/>
        </p:nvSpPr>
        <p:spPr>
          <a:xfrm>
            <a:off x="8650129" y="4712851"/>
            <a:ext cx="2358985" cy="812244"/>
          </a:xfrm>
          <a:prstGeom prst="roundRect">
            <a:avLst>
              <a:gd name="adj" fmla="val 8617"/>
            </a:avLst>
          </a:prstGeom>
          <a:solidFill>
            <a:srgbClr val="CCEEFF"/>
          </a:solidFill>
          <a:ln w="7620">
            <a:solidFill>
              <a:srgbClr val="B2D4E5"/>
            </a:solidFill>
            <a:prstDash val="solid"/>
          </a:ln>
        </p:spPr>
        <p:txBody>
          <a:bodyPr/>
          <a:lstStyle/>
          <a:p>
            <a:endParaRPr lang="tr-TR"/>
          </a:p>
        </p:txBody>
      </p:sp>
      <p:sp>
        <p:nvSpPr>
          <p:cNvPr id="29" name="Text 26"/>
          <p:cNvSpPr/>
          <p:nvPr/>
        </p:nvSpPr>
        <p:spPr>
          <a:xfrm>
            <a:off x="8813244" y="4875967"/>
            <a:ext cx="2032754"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Güvenlik ve İzolasyon Önlemleri</a:t>
            </a:r>
            <a:endParaRPr lang="en-US" sz="1531" dirty="0"/>
          </a:p>
        </p:txBody>
      </p:sp>
      <p:sp>
        <p:nvSpPr>
          <p:cNvPr id="30" name="Shape 27"/>
          <p:cNvSpPr/>
          <p:nvPr/>
        </p:nvSpPr>
        <p:spPr>
          <a:xfrm>
            <a:off x="3621167" y="5680591"/>
            <a:ext cx="2358985" cy="1055251"/>
          </a:xfrm>
          <a:prstGeom prst="roundRect">
            <a:avLst>
              <a:gd name="adj" fmla="val 6633"/>
            </a:avLst>
          </a:prstGeom>
          <a:solidFill>
            <a:srgbClr val="CCEEFF"/>
          </a:solidFill>
          <a:ln w="7620">
            <a:solidFill>
              <a:srgbClr val="B2D4E5"/>
            </a:solidFill>
            <a:prstDash val="solid"/>
          </a:ln>
        </p:spPr>
        <p:txBody>
          <a:bodyPr/>
          <a:lstStyle/>
          <a:p>
            <a:endParaRPr lang="tr-TR"/>
          </a:p>
        </p:txBody>
      </p:sp>
      <p:sp>
        <p:nvSpPr>
          <p:cNvPr id="31" name="Text 28"/>
          <p:cNvSpPr/>
          <p:nvPr/>
        </p:nvSpPr>
        <p:spPr>
          <a:xfrm>
            <a:off x="3784283" y="5843707"/>
            <a:ext cx="2032754" cy="729020"/>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Karşılaşılan Zorluklar ve Çözümler</a:t>
            </a:r>
            <a:endParaRPr lang="en-US" sz="1531" dirty="0"/>
          </a:p>
        </p:txBody>
      </p:sp>
      <p:sp>
        <p:nvSpPr>
          <p:cNvPr id="32" name="Shape 29"/>
          <p:cNvSpPr/>
          <p:nvPr/>
        </p:nvSpPr>
        <p:spPr>
          <a:xfrm>
            <a:off x="6135648" y="5680591"/>
            <a:ext cx="2358985" cy="1055251"/>
          </a:xfrm>
          <a:prstGeom prst="roundRect">
            <a:avLst>
              <a:gd name="adj" fmla="val 6633"/>
            </a:avLst>
          </a:prstGeom>
          <a:solidFill>
            <a:srgbClr val="CCEEFF"/>
          </a:solidFill>
          <a:ln w="7620">
            <a:solidFill>
              <a:srgbClr val="B2D4E5"/>
            </a:solidFill>
            <a:prstDash val="solid"/>
          </a:ln>
        </p:spPr>
        <p:txBody>
          <a:bodyPr/>
          <a:lstStyle/>
          <a:p>
            <a:endParaRPr lang="tr-TR"/>
          </a:p>
        </p:txBody>
      </p:sp>
      <p:sp>
        <p:nvSpPr>
          <p:cNvPr id="33" name="Text 30"/>
          <p:cNvSpPr/>
          <p:nvPr/>
        </p:nvSpPr>
        <p:spPr>
          <a:xfrm>
            <a:off x="6298763" y="5843707"/>
            <a:ext cx="2032754"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Avantajlar ve Dezavantajlar</a:t>
            </a:r>
            <a:endParaRPr lang="en-US" sz="1531" dirty="0"/>
          </a:p>
        </p:txBody>
      </p:sp>
      <p:sp>
        <p:nvSpPr>
          <p:cNvPr id="34" name="Shape 31"/>
          <p:cNvSpPr/>
          <p:nvPr/>
        </p:nvSpPr>
        <p:spPr>
          <a:xfrm>
            <a:off x="8650129" y="5680591"/>
            <a:ext cx="2358985" cy="1055251"/>
          </a:xfrm>
          <a:prstGeom prst="roundRect">
            <a:avLst>
              <a:gd name="adj" fmla="val 6633"/>
            </a:avLst>
          </a:prstGeom>
          <a:solidFill>
            <a:srgbClr val="CCEEFF"/>
          </a:solidFill>
          <a:ln w="7620">
            <a:solidFill>
              <a:srgbClr val="B2D4E5"/>
            </a:solidFill>
            <a:prstDash val="solid"/>
          </a:ln>
        </p:spPr>
        <p:txBody>
          <a:bodyPr/>
          <a:lstStyle/>
          <a:p>
            <a:endParaRPr lang="tr-TR"/>
          </a:p>
        </p:txBody>
      </p:sp>
      <p:sp>
        <p:nvSpPr>
          <p:cNvPr id="35" name="Text 32"/>
          <p:cNvSpPr/>
          <p:nvPr/>
        </p:nvSpPr>
        <p:spPr>
          <a:xfrm>
            <a:off x="8813244" y="5843707"/>
            <a:ext cx="2032754"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Gelecekteki Geliştirmeler</a:t>
            </a:r>
            <a:endParaRPr lang="en-US" sz="1531" dirty="0"/>
          </a:p>
        </p:txBody>
      </p:sp>
      <p:sp>
        <p:nvSpPr>
          <p:cNvPr id="36" name="Shape 33"/>
          <p:cNvSpPr/>
          <p:nvPr/>
        </p:nvSpPr>
        <p:spPr>
          <a:xfrm>
            <a:off x="3621167" y="6891337"/>
            <a:ext cx="3616285" cy="959882"/>
          </a:xfrm>
          <a:prstGeom prst="roundRect">
            <a:avLst>
              <a:gd name="adj" fmla="val 7292"/>
            </a:avLst>
          </a:prstGeom>
          <a:solidFill>
            <a:srgbClr val="CCEEFF"/>
          </a:solidFill>
          <a:ln w="7620">
            <a:solidFill>
              <a:srgbClr val="B2D4E5"/>
            </a:solidFill>
            <a:prstDash val="solid"/>
          </a:ln>
        </p:spPr>
        <p:txBody>
          <a:bodyPr/>
          <a:lstStyle/>
          <a:p>
            <a:endParaRPr lang="tr-TR"/>
          </a:p>
        </p:txBody>
      </p:sp>
      <p:sp>
        <p:nvSpPr>
          <p:cNvPr id="37" name="Text 34"/>
          <p:cNvSpPr/>
          <p:nvPr/>
        </p:nvSpPr>
        <p:spPr>
          <a:xfrm>
            <a:off x="4457224" y="7054453"/>
            <a:ext cx="1944172" cy="243007"/>
          </a:xfrm>
          <a:prstGeom prst="rect">
            <a:avLst/>
          </a:prstGeom>
          <a:noFill/>
          <a:ln/>
        </p:spPr>
        <p:txBody>
          <a:bodyPr wrap="none" rtlCol="0" anchor="t"/>
          <a:lstStyle/>
          <a:p>
            <a:pPr marL="0" indent="0" algn="ctr">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Kullanım Alanları</a:t>
            </a:r>
            <a:endParaRPr lang="en-US" sz="1531" dirty="0"/>
          </a:p>
        </p:txBody>
      </p:sp>
      <p:sp>
        <p:nvSpPr>
          <p:cNvPr id="38" name="Text 35"/>
          <p:cNvSpPr/>
          <p:nvPr/>
        </p:nvSpPr>
        <p:spPr>
          <a:xfrm>
            <a:off x="3784283" y="7390686"/>
            <a:ext cx="3290054" cy="248722"/>
          </a:xfrm>
          <a:prstGeom prst="rect">
            <a:avLst/>
          </a:prstGeom>
          <a:noFill/>
          <a:ln/>
        </p:spPr>
        <p:txBody>
          <a:bodyPr wrap="none" rtlCol="0" anchor="t"/>
          <a:lstStyle/>
          <a:p>
            <a:pPr marL="0" indent="0" algn="ctr">
              <a:lnSpc>
                <a:spcPts val="1960"/>
              </a:lnSpc>
              <a:buNone/>
            </a:pPr>
            <a:endParaRPr lang="en-US" sz="1225" dirty="0"/>
          </a:p>
        </p:txBody>
      </p:sp>
      <p:sp>
        <p:nvSpPr>
          <p:cNvPr id="39" name="Shape 36"/>
          <p:cNvSpPr/>
          <p:nvPr/>
        </p:nvSpPr>
        <p:spPr>
          <a:xfrm>
            <a:off x="7392948" y="6891337"/>
            <a:ext cx="3616285" cy="959882"/>
          </a:xfrm>
          <a:prstGeom prst="roundRect">
            <a:avLst>
              <a:gd name="adj" fmla="val 7292"/>
            </a:avLst>
          </a:prstGeom>
          <a:solidFill>
            <a:srgbClr val="CCEEFF"/>
          </a:solidFill>
          <a:ln w="7620">
            <a:solidFill>
              <a:srgbClr val="B2D4E5"/>
            </a:solidFill>
            <a:prstDash val="solid"/>
          </a:ln>
        </p:spPr>
        <p:txBody>
          <a:bodyPr/>
          <a:lstStyle/>
          <a:p>
            <a:endParaRPr lang="tr-TR"/>
          </a:p>
        </p:txBody>
      </p:sp>
      <p:sp>
        <p:nvSpPr>
          <p:cNvPr id="40" name="Text 37"/>
          <p:cNvSpPr/>
          <p:nvPr/>
        </p:nvSpPr>
        <p:spPr>
          <a:xfrm>
            <a:off x="8026122" y="7054453"/>
            <a:ext cx="2349818" cy="291703"/>
          </a:xfrm>
          <a:prstGeom prst="rect">
            <a:avLst/>
          </a:prstGeom>
          <a:noFill/>
          <a:ln/>
        </p:spPr>
        <p:txBody>
          <a:bodyPr wrap="none" rtlCol="0" anchor="t"/>
          <a:lstStyle/>
          <a:p>
            <a:pPr marL="0" indent="0">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Teşekkür ve Katkılar</a:t>
            </a:r>
            <a:endParaRPr lang="en-US" sz="1837" dirty="0"/>
          </a:p>
        </p:txBody>
      </p:sp>
      <p:sp>
        <p:nvSpPr>
          <p:cNvPr id="41" name="Text 38"/>
          <p:cNvSpPr/>
          <p:nvPr/>
        </p:nvSpPr>
        <p:spPr>
          <a:xfrm>
            <a:off x="7556063" y="7439382"/>
            <a:ext cx="3290054" cy="248722"/>
          </a:xfrm>
          <a:prstGeom prst="rect">
            <a:avLst/>
          </a:prstGeom>
          <a:noFill/>
          <a:ln/>
        </p:spPr>
        <p:txBody>
          <a:bodyPr wrap="none" rtlCol="0" anchor="t"/>
          <a:lstStyle/>
          <a:p>
            <a:pPr marL="0" indent="0" algn="ctr">
              <a:lnSpc>
                <a:spcPts val="1960"/>
              </a:lnSpc>
              <a:buNone/>
            </a:pPr>
            <a:endParaRPr lang="en-US" sz="122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3203972"/>
            <a:ext cx="3357324" cy="416481"/>
          </a:xfrm>
          <a:prstGeom prst="rect">
            <a:avLst/>
          </a:prstGeom>
          <a:noFill/>
          <a:ln/>
        </p:spPr>
        <p:txBody>
          <a:bodyPr wrap="non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Teşekkür ve Katkılar</a:t>
            </a:r>
            <a:endParaRPr lang="en-US" sz="2624" dirty="0"/>
          </a:p>
        </p:txBody>
      </p:sp>
      <p:sp>
        <p:nvSpPr>
          <p:cNvPr id="5" name="Text 2"/>
          <p:cNvSpPr/>
          <p:nvPr/>
        </p:nvSpPr>
        <p:spPr>
          <a:xfrm>
            <a:off x="2037993" y="4064794"/>
            <a:ext cx="10554414"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Değerli hocamız Ahmet KAYA' ya bu projeyi yapma fırsatı verdiği için teşekkürlerimizi sunarız.</a:t>
            </a:r>
            <a:endParaRPr lang="en-US" sz="1750" dirty="0"/>
          </a:p>
        </p:txBody>
      </p:sp>
      <p:sp>
        <p:nvSpPr>
          <p:cNvPr id="6" name="Text 3"/>
          <p:cNvSpPr/>
          <p:nvPr/>
        </p:nvSpPr>
        <p:spPr>
          <a:xfrm>
            <a:off x="2037993" y="4670108"/>
            <a:ext cx="10554414"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Dinlediğiniz için teşekkürler…</a:t>
            </a:r>
            <a:endParaRPr lang="en-US" sz="1750" dirty="0"/>
          </a:p>
        </p:txBody>
      </p:sp>
    </p:spTree>
    <p:extLst>
      <p:ext uri="{BB962C8B-B14F-4D97-AF65-F5344CB8AC3E}">
        <p14:creationId xmlns:p14="http://schemas.microsoft.com/office/powerpoint/2010/main" val="1330556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393" y="2743319"/>
            <a:ext cx="4930854" cy="2742843"/>
          </a:xfrm>
          <a:prstGeom prst="rect">
            <a:avLst/>
          </a:prstGeom>
        </p:spPr>
      </p:pic>
      <p:sp>
        <p:nvSpPr>
          <p:cNvPr id="6" name="Text 1"/>
          <p:cNvSpPr/>
          <p:nvPr/>
        </p:nvSpPr>
        <p:spPr>
          <a:xfrm>
            <a:off x="833199" y="1057394"/>
            <a:ext cx="7477601" cy="958215"/>
          </a:xfrm>
          <a:prstGeom prst="rect">
            <a:avLst/>
          </a:prstGeom>
          <a:noFill/>
          <a:ln/>
        </p:spPr>
        <p:txBody>
          <a:bodyPr wrap="non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Giriş</a:t>
            </a:r>
            <a:endParaRPr lang="en-US" sz="6036" dirty="0"/>
          </a:p>
        </p:txBody>
      </p:sp>
      <p:sp>
        <p:nvSpPr>
          <p:cNvPr id="7" name="Text 2"/>
          <p:cNvSpPr/>
          <p:nvPr/>
        </p:nvSpPr>
        <p:spPr>
          <a:xfrm>
            <a:off x="833199" y="2348865"/>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Bu sunum, ESP32 tabanlı akıllı su kontrol sisteminin ayrıntılarını ele alacaktır. Sunumda, sistemin gereksinimleri, IoT teknolojisi, ESP32 mikrodenetleyici, sensörler, kontrol sistemleri ve Blynk uygulaması gibi temel bileşenler incelenecektir.</a:t>
            </a:r>
            <a:endParaRPr lang="en-US" sz="1750" dirty="0"/>
          </a:p>
        </p:txBody>
      </p:sp>
      <p:sp>
        <p:nvSpPr>
          <p:cNvPr id="8" name="Text 3"/>
          <p:cNvSpPr/>
          <p:nvPr/>
        </p:nvSpPr>
        <p:spPr>
          <a:xfrm>
            <a:off x="833199" y="4103727"/>
            <a:ext cx="7477601" cy="958215"/>
          </a:xfrm>
          <a:prstGeom prst="rect">
            <a:avLst/>
          </a:prstGeom>
          <a:noFill/>
          <a:ln/>
        </p:spPr>
        <p:txBody>
          <a:bodyPr wrap="non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Amaç</a:t>
            </a:r>
            <a:endParaRPr lang="en-US" sz="6036" dirty="0"/>
          </a:p>
        </p:txBody>
      </p:sp>
      <p:sp>
        <p:nvSpPr>
          <p:cNvPr id="9" name="Text 4"/>
          <p:cNvSpPr/>
          <p:nvPr/>
        </p:nvSpPr>
        <p:spPr>
          <a:xfrm>
            <a:off x="833199" y="5395198"/>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Bu projenin amacı, su kaynaklarının verimli ve sürdürülebilir bir şekilde kullanılmasını sağlamak ve su israfını önlemektir. Su </a:t>
            </a:r>
            <a:r>
              <a:rPr lang="en-US" sz="1750" dirty="0" err="1">
                <a:solidFill>
                  <a:srgbClr val="272525"/>
                </a:solidFill>
                <a:latin typeface="Eudoxus Sans" pitchFamily="34" charset="0"/>
                <a:ea typeface="Eudoxus Sans" pitchFamily="34" charset="-122"/>
                <a:cs typeface="Eudoxus Sans" pitchFamily="34" charset="-120"/>
              </a:rPr>
              <a:t>kullanımını</a:t>
            </a:r>
            <a:r>
              <a:rPr lang="en-US" sz="1750" dirty="0">
                <a:solidFill>
                  <a:srgbClr val="272525"/>
                </a:solidFill>
                <a:latin typeface="Eudoxus Sans" pitchFamily="34" charset="0"/>
                <a:ea typeface="Eudoxus Sans" pitchFamily="34" charset="-122"/>
                <a:cs typeface="Eudoxus Sans" pitchFamily="34" charset="-120"/>
              </a:rPr>
              <a:t> </a:t>
            </a:r>
            <a:r>
              <a:rPr lang="tr-TR" sz="1750" dirty="0">
                <a:solidFill>
                  <a:srgbClr val="272525"/>
                </a:solidFill>
                <a:latin typeface="Eudoxus Sans" pitchFamily="34" charset="0"/>
                <a:ea typeface="Eudoxus Sans" pitchFamily="34" charset="-122"/>
                <a:cs typeface="Eudoxus Sans" pitchFamily="34" charset="-120"/>
              </a:rPr>
              <a:t>izleyerek </a:t>
            </a:r>
            <a:r>
              <a:rPr lang="en-US" sz="1750" dirty="0" err="1">
                <a:solidFill>
                  <a:srgbClr val="272525"/>
                </a:solidFill>
                <a:latin typeface="Eudoxus Sans" pitchFamily="34" charset="0"/>
                <a:ea typeface="Eudoxus Sans" pitchFamily="34" charset="-122"/>
                <a:cs typeface="Eudoxus Sans" pitchFamily="34" charset="-120"/>
              </a:rPr>
              <a:t>ve</a:t>
            </a:r>
            <a:r>
              <a:rPr lang="en-US" sz="1750" dirty="0">
                <a:solidFill>
                  <a:srgbClr val="272525"/>
                </a:solidFill>
                <a:latin typeface="Eudoxus Sans" pitchFamily="34" charset="0"/>
                <a:ea typeface="Eudoxus Sans" pitchFamily="34" charset="-122"/>
                <a:cs typeface="Eudoxus Sans" pitchFamily="34" charset="-120"/>
              </a:rPr>
              <a:t> optimize ederek, gereksiz su tüketimini azaltmak ve su kaynaklarını korumak hedeflenmektedir. Bu proje, çevresel sürdürülebilirliği artıracaktır.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080968"/>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Akıllı Su Kontrol Sisteminin Gereksinimleri</a:t>
            </a:r>
            <a:endParaRPr lang="en-US" sz="4374" dirty="0"/>
          </a:p>
        </p:txBody>
      </p:sp>
      <p:sp>
        <p:nvSpPr>
          <p:cNvPr id="5" name="Shape 2"/>
          <p:cNvSpPr/>
          <p:nvPr/>
        </p:nvSpPr>
        <p:spPr>
          <a:xfrm>
            <a:off x="2037993" y="2914055"/>
            <a:ext cx="5166122" cy="2006203"/>
          </a:xfrm>
          <a:prstGeom prst="roundRect">
            <a:avLst>
              <a:gd name="adj" fmla="val 4984"/>
            </a:avLst>
          </a:prstGeom>
          <a:solidFill>
            <a:srgbClr val="CCEEFF"/>
          </a:solidFill>
          <a:ln w="7620">
            <a:solidFill>
              <a:srgbClr val="B2D4E5"/>
            </a:solidFill>
            <a:prstDash val="solid"/>
          </a:ln>
        </p:spPr>
        <p:txBody>
          <a:bodyPr/>
          <a:lstStyle/>
          <a:p>
            <a:endParaRPr lang="tr-TR"/>
          </a:p>
        </p:txBody>
      </p:sp>
      <p:sp>
        <p:nvSpPr>
          <p:cNvPr id="6" name="Text 3"/>
          <p:cNvSpPr/>
          <p:nvPr/>
        </p:nvSpPr>
        <p:spPr>
          <a:xfrm>
            <a:off x="2267783" y="3143845"/>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Kullanım Kolaylığı</a:t>
            </a:r>
            <a:endParaRPr lang="en-US" sz="2187" dirty="0"/>
          </a:p>
        </p:txBody>
      </p:sp>
      <p:sp>
        <p:nvSpPr>
          <p:cNvPr id="7" name="Text 4"/>
          <p:cNvSpPr/>
          <p:nvPr/>
        </p:nvSpPr>
        <p:spPr>
          <a:xfrm>
            <a:off x="2267783" y="3624263"/>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Sistem, kullanıcılar için  kolay kullanılabilir olmalıdır. Kullanıcı deneyimi en üst düzeyde olmalıdır.</a:t>
            </a:r>
            <a:endParaRPr lang="en-US" sz="1750" dirty="0"/>
          </a:p>
        </p:txBody>
      </p:sp>
      <p:sp>
        <p:nvSpPr>
          <p:cNvPr id="8" name="Shape 5"/>
          <p:cNvSpPr/>
          <p:nvPr/>
        </p:nvSpPr>
        <p:spPr>
          <a:xfrm>
            <a:off x="7426285" y="2914055"/>
            <a:ext cx="5166122" cy="2006203"/>
          </a:xfrm>
          <a:prstGeom prst="roundRect">
            <a:avLst>
              <a:gd name="adj" fmla="val 4984"/>
            </a:avLst>
          </a:prstGeom>
          <a:solidFill>
            <a:srgbClr val="CCEEFF"/>
          </a:solidFill>
          <a:ln w="7620">
            <a:solidFill>
              <a:srgbClr val="B2D4E5"/>
            </a:solidFill>
            <a:prstDash val="solid"/>
          </a:ln>
        </p:spPr>
        <p:txBody>
          <a:bodyPr/>
          <a:lstStyle/>
          <a:p>
            <a:endParaRPr lang="tr-TR"/>
          </a:p>
        </p:txBody>
      </p:sp>
      <p:sp>
        <p:nvSpPr>
          <p:cNvPr id="9" name="Text 6"/>
          <p:cNvSpPr/>
          <p:nvPr/>
        </p:nvSpPr>
        <p:spPr>
          <a:xfrm>
            <a:off x="7656076" y="3143845"/>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Enerji Verimliliği</a:t>
            </a:r>
            <a:endParaRPr lang="en-US" sz="2187" dirty="0"/>
          </a:p>
        </p:txBody>
      </p:sp>
      <p:sp>
        <p:nvSpPr>
          <p:cNvPr id="10" name="Text 7"/>
          <p:cNvSpPr/>
          <p:nvPr/>
        </p:nvSpPr>
        <p:spPr>
          <a:xfrm>
            <a:off x="7656076" y="3624263"/>
            <a:ext cx="470654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Sistem, enerji tüketimini en aza indirerek su tasarrufu sağlamalıdır.</a:t>
            </a:r>
            <a:endParaRPr lang="en-US" sz="1750" dirty="0"/>
          </a:p>
        </p:txBody>
      </p:sp>
      <p:sp>
        <p:nvSpPr>
          <p:cNvPr id="11" name="Shape 8"/>
          <p:cNvSpPr/>
          <p:nvPr/>
        </p:nvSpPr>
        <p:spPr>
          <a:xfrm>
            <a:off x="2037993" y="5142428"/>
            <a:ext cx="5166122" cy="2006203"/>
          </a:xfrm>
          <a:prstGeom prst="roundRect">
            <a:avLst>
              <a:gd name="adj" fmla="val 4984"/>
            </a:avLst>
          </a:prstGeom>
          <a:solidFill>
            <a:srgbClr val="CCEEFF"/>
          </a:solidFill>
          <a:ln w="7620">
            <a:solidFill>
              <a:srgbClr val="B2D4E5"/>
            </a:solidFill>
            <a:prstDash val="solid"/>
          </a:ln>
        </p:spPr>
        <p:txBody>
          <a:bodyPr/>
          <a:lstStyle/>
          <a:p>
            <a:endParaRPr lang="tr-TR"/>
          </a:p>
        </p:txBody>
      </p:sp>
      <p:sp>
        <p:nvSpPr>
          <p:cNvPr id="12" name="Text 9"/>
          <p:cNvSpPr/>
          <p:nvPr/>
        </p:nvSpPr>
        <p:spPr>
          <a:xfrm>
            <a:off x="2267783" y="5372219"/>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Uzaktan Erişim</a:t>
            </a:r>
            <a:endParaRPr lang="en-US" sz="2187" dirty="0"/>
          </a:p>
        </p:txBody>
      </p:sp>
      <p:sp>
        <p:nvSpPr>
          <p:cNvPr id="13" name="Text 10"/>
          <p:cNvSpPr/>
          <p:nvPr/>
        </p:nvSpPr>
        <p:spPr>
          <a:xfrm>
            <a:off x="2267783" y="5852636"/>
            <a:ext cx="470654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Kullanıcılar, sistemi belli bir yerden kontrol edebilmeli ve izleyebilmelidir.</a:t>
            </a:r>
            <a:endParaRPr lang="en-US" sz="1750" dirty="0"/>
          </a:p>
        </p:txBody>
      </p:sp>
      <p:sp>
        <p:nvSpPr>
          <p:cNvPr id="14" name="Shape 11"/>
          <p:cNvSpPr/>
          <p:nvPr/>
        </p:nvSpPr>
        <p:spPr>
          <a:xfrm>
            <a:off x="7426285" y="5142428"/>
            <a:ext cx="5166122" cy="2006203"/>
          </a:xfrm>
          <a:prstGeom prst="roundRect">
            <a:avLst>
              <a:gd name="adj" fmla="val 4984"/>
            </a:avLst>
          </a:prstGeom>
          <a:solidFill>
            <a:srgbClr val="CCEEFF"/>
          </a:solidFill>
          <a:ln w="7620">
            <a:solidFill>
              <a:srgbClr val="B2D4E5"/>
            </a:solidFill>
            <a:prstDash val="solid"/>
          </a:ln>
        </p:spPr>
        <p:txBody>
          <a:bodyPr/>
          <a:lstStyle/>
          <a:p>
            <a:endParaRPr lang="tr-TR"/>
          </a:p>
        </p:txBody>
      </p:sp>
      <p:sp>
        <p:nvSpPr>
          <p:cNvPr id="15" name="Text 12"/>
          <p:cNvSpPr/>
          <p:nvPr/>
        </p:nvSpPr>
        <p:spPr>
          <a:xfrm>
            <a:off x="7656076" y="5372219"/>
            <a:ext cx="3332917"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Güvenlik ve Dayanıklılık</a:t>
            </a:r>
            <a:endParaRPr lang="en-US" sz="2187" dirty="0"/>
          </a:p>
        </p:txBody>
      </p:sp>
      <p:sp>
        <p:nvSpPr>
          <p:cNvPr id="16" name="Text 13"/>
          <p:cNvSpPr/>
          <p:nvPr/>
        </p:nvSpPr>
        <p:spPr>
          <a:xfrm>
            <a:off x="7656076" y="5852636"/>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Sistem, güvenli ve dayanıklı olmalı, </a:t>
            </a:r>
            <a:r>
              <a:rPr lang="en-US" sz="1750" dirty="0" err="1">
                <a:solidFill>
                  <a:srgbClr val="272525"/>
                </a:solidFill>
                <a:latin typeface="Eudoxus Sans" pitchFamily="34" charset="0"/>
                <a:ea typeface="Eudoxus Sans" pitchFamily="34" charset="-122"/>
                <a:cs typeface="Eudoxus Sans" pitchFamily="34" charset="-120"/>
              </a:rPr>
              <a:t>su</a:t>
            </a:r>
            <a:r>
              <a:rPr lang="en-US" sz="1750" dirty="0">
                <a:solidFill>
                  <a:srgbClr val="272525"/>
                </a:solidFill>
                <a:latin typeface="Eudoxus Sans" pitchFamily="34" charset="0"/>
                <a:ea typeface="Eudoxus Sans" pitchFamily="34" charset="-122"/>
                <a:cs typeface="Eudoxus Sans" pitchFamily="34" charset="-120"/>
              </a:rPr>
              <a:t> </a:t>
            </a:r>
            <a:r>
              <a:rPr lang="tr-TR" sz="1750" dirty="0">
                <a:solidFill>
                  <a:srgbClr val="272525"/>
                </a:solidFill>
                <a:latin typeface="Eudoxus Sans" pitchFamily="34" charset="0"/>
                <a:ea typeface="Eudoxus Sans" pitchFamily="34" charset="-122"/>
                <a:cs typeface="Eudoxus Sans" pitchFamily="34" charset="-120"/>
              </a:rPr>
              <a:t>kaçaklarına </a:t>
            </a:r>
            <a:r>
              <a:rPr lang="en-US" sz="1750" dirty="0" err="1">
                <a:solidFill>
                  <a:srgbClr val="272525"/>
                </a:solidFill>
                <a:latin typeface="Eudoxus Sans" pitchFamily="34" charset="0"/>
                <a:ea typeface="Eudoxus Sans" pitchFamily="34" charset="-122"/>
                <a:cs typeface="Eudoxus Sans" pitchFamily="34" charset="-120"/>
              </a:rPr>
              <a:t>ve</a:t>
            </a:r>
            <a:r>
              <a:rPr lang="en-US" sz="1750" dirty="0">
                <a:solidFill>
                  <a:srgbClr val="272525"/>
                </a:solidFill>
                <a:latin typeface="Eudoxus Sans" pitchFamily="34" charset="0"/>
                <a:ea typeface="Eudoxus Sans" pitchFamily="34" charset="-122"/>
                <a:cs typeface="Eudoxus Sans" pitchFamily="34" charset="-120"/>
              </a:rPr>
              <a:t> arızalara karşı güvenli çözümler sunmalıdır.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IoT (Nesnelerin İnterneti) Nedir?</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IoT (Nesnelerin İnterneti), günlük yaşantımızda kullandığımız </a:t>
            </a:r>
            <a:r>
              <a:rPr lang="en-US" sz="1750" dirty="0" err="1">
                <a:solidFill>
                  <a:srgbClr val="272525"/>
                </a:solidFill>
                <a:latin typeface="Eudoxus Sans" pitchFamily="34" charset="0"/>
                <a:ea typeface="Eudoxus Sans" pitchFamily="34" charset="-122"/>
                <a:cs typeface="Eudoxus Sans" pitchFamily="34" charset="-120"/>
              </a:rPr>
              <a:t>cihazların</a:t>
            </a:r>
            <a:r>
              <a:rPr lang="en-US" sz="1750" dirty="0">
                <a:solidFill>
                  <a:srgbClr val="272525"/>
                </a:solidFill>
                <a:latin typeface="Eudoxus Sans" pitchFamily="34" charset="0"/>
                <a:ea typeface="Eudoxus Sans" pitchFamily="34" charset="-122"/>
                <a:cs typeface="Eudoxus Sans" pitchFamily="34" charset="-120"/>
              </a:rPr>
              <a:t> internet </a:t>
            </a:r>
            <a:r>
              <a:rPr lang="en-US" sz="1750" dirty="0" err="1">
                <a:solidFill>
                  <a:srgbClr val="272525"/>
                </a:solidFill>
                <a:latin typeface="Eudoxus Sans" pitchFamily="34" charset="0"/>
                <a:ea typeface="Eudoxus Sans" pitchFamily="34" charset="-122"/>
                <a:cs typeface="Eudoxus Sans" pitchFamily="34" charset="-120"/>
              </a:rPr>
              <a:t>aracılığıyla</a:t>
            </a:r>
            <a:r>
              <a:rPr lang="en-US" sz="1750" dirty="0">
                <a:solidFill>
                  <a:srgbClr val="272525"/>
                </a:solidFill>
                <a:latin typeface="Eudoxus Sans" pitchFamily="34" charset="0"/>
                <a:ea typeface="Eudoxus Sans" pitchFamily="34" charset="-122"/>
                <a:cs typeface="Eudoxus Sans" pitchFamily="34" charset="-120"/>
              </a:rPr>
              <a:t> birbiriyle bağlanmasını ve veri paylaşmasını sağlayan teknolojik bir yaklaşımdır. Akıllı evler, şehirler, fabrikalar, tarımsal uygulamalar, sağlık ve ulaşım gibi birçok alanda IoT çözümleri kullanılmaktadır.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948690"/>
            <a:ext cx="6102668"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Kullanılan Malzemeler</a:t>
            </a:r>
            <a:endParaRPr lang="en-US" sz="4374" dirty="0"/>
          </a:p>
        </p:txBody>
      </p:sp>
      <p:sp>
        <p:nvSpPr>
          <p:cNvPr id="5" name="Text 2"/>
          <p:cNvSpPr/>
          <p:nvPr/>
        </p:nvSpPr>
        <p:spPr>
          <a:xfrm>
            <a:off x="2037993" y="2198489"/>
            <a:ext cx="2787968" cy="694373"/>
          </a:xfrm>
          <a:prstGeom prst="rect">
            <a:avLst/>
          </a:prstGeom>
          <a:noFill/>
          <a:ln/>
        </p:spPr>
        <p:txBody>
          <a:bodyPr wrap="squar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ESP32 Mikrodenetleyici</a:t>
            </a:r>
            <a:endParaRPr lang="en-US" sz="2187" dirty="0"/>
          </a:p>
        </p:txBody>
      </p:sp>
      <p:sp>
        <p:nvSpPr>
          <p:cNvPr id="6" name="Text 3"/>
          <p:cNvSpPr/>
          <p:nvPr/>
        </p:nvSpPr>
        <p:spPr>
          <a:xfrm>
            <a:off x="5375553" y="2198489"/>
            <a:ext cx="2046803"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Röle Modülü</a:t>
            </a:r>
            <a:endParaRPr lang="en-US" sz="2187" dirty="0"/>
          </a:p>
        </p:txBody>
      </p:sp>
      <p:sp>
        <p:nvSpPr>
          <p:cNvPr id="7" name="Text 4"/>
          <p:cNvSpPr/>
          <p:nvPr/>
        </p:nvSpPr>
        <p:spPr>
          <a:xfrm>
            <a:off x="7971949" y="2198489"/>
            <a:ext cx="2046803" cy="694373"/>
          </a:xfrm>
          <a:prstGeom prst="rect">
            <a:avLst/>
          </a:prstGeom>
          <a:noFill/>
          <a:ln/>
        </p:spPr>
        <p:txBody>
          <a:bodyPr wrap="squar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YFS-201 Su Akış Sensörü</a:t>
            </a:r>
            <a:endParaRPr lang="en-US" sz="2187" dirty="0"/>
          </a:p>
        </p:txBody>
      </p:sp>
      <p:sp>
        <p:nvSpPr>
          <p:cNvPr id="8" name="Text 5"/>
          <p:cNvSpPr/>
          <p:nvPr/>
        </p:nvSpPr>
        <p:spPr>
          <a:xfrm>
            <a:off x="10568345" y="2198489"/>
            <a:ext cx="2046803"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Selenoid Vana</a:t>
            </a:r>
            <a:endParaRPr lang="en-US" sz="2187" dirty="0"/>
          </a:p>
        </p:txBody>
      </p:sp>
      <p:sp>
        <p:nvSpPr>
          <p:cNvPr id="9" name="Text 6"/>
          <p:cNvSpPr/>
          <p:nvPr/>
        </p:nvSpPr>
        <p:spPr>
          <a:xfrm>
            <a:off x="2037993" y="3587115"/>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Jumper Kablolar</a:t>
            </a:r>
            <a:endParaRPr lang="en-US" sz="2187" dirty="0"/>
          </a:p>
        </p:txBody>
      </p:sp>
      <p:sp>
        <p:nvSpPr>
          <p:cNvPr id="10" name="Text 7"/>
          <p:cNvSpPr/>
          <p:nvPr/>
        </p:nvSpPr>
        <p:spPr>
          <a:xfrm>
            <a:off x="5375553" y="3587115"/>
            <a:ext cx="2046803"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Hortum</a:t>
            </a:r>
            <a:endParaRPr lang="en-US" sz="2187" dirty="0"/>
          </a:p>
        </p:txBody>
      </p:sp>
      <p:sp>
        <p:nvSpPr>
          <p:cNvPr id="11" name="Text 8"/>
          <p:cNvSpPr/>
          <p:nvPr/>
        </p:nvSpPr>
        <p:spPr>
          <a:xfrm>
            <a:off x="7971949" y="3587115"/>
            <a:ext cx="2046803"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Huni</a:t>
            </a:r>
            <a:endParaRPr lang="en-US" sz="2187" dirty="0"/>
          </a:p>
        </p:txBody>
      </p:sp>
      <p:sp>
        <p:nvSpPr>
          <p:cNvPr id="12" name="Text 9"/>
          <p:cNvSpPr/>
          <p:nvPr/>
        </p:nvSpPr>
        <p:spPr>
          <a:xfrm>
            <a:off x="10568345" y="3587115"/>
            <a:ext cx="2046803"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Teflon Bant</a:t>
            </a:r>
            <a:endParaRPr lang="en-US" sz="2187" dirty="0"/>
          </a:p>
        </p:txBody>
      </p:sp>
      <p:sp>
        <p:nvSpPr>
          <p:cNvPr id="13" name="Text 10"/>
          <p:cNvSpPr/>
          <p:nvPr/>
        </p:nvSpPr>
        <p:spPr>
          <a:xfrm>
            <a:off x="2037993" y="4628555"/>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Elektrik Bandı</a:t>
            </a:r>
            <a:endParaRPr lang="en-US" sz="2187" dirty="0"/>
          </a:p>
        </p:txBody>
      </p:sp>
      <p:sp>
        <p:nvSpPr>
          <p:cNvPr id="14" name="Text 11"/>
          <p:cNvSpPr/>
          <p:nvPr/>
        </p:nvSpPr>
        <p:spPr>
          <a:xfrm>
            <a:off x="5375553" y="4628555"/>
            <a:ext cx="2046803"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Dereceli Kap</a:t>
            </a:r>
            <a:endParaRPr lang="en-US" sz="2187" dirty="0"/>
          </a:p>
        </p:txBody>
      </p:sp>
      <p:sp>
        <p:nvSpPr>
          <p:cNvPr id="15" name="Text 12"/>
          <p:cNvSpPr/>
          <p:nvPr/>
        </p:nvSpPr>
        <p:spPr>
          <a:xfrm>
            <a:off x="7971949" y="4628555"/>
            <a:ext cx="2046803"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Adaptör</a:t>
            </a:r>
            <a:endParaRPr lang="en-US" sz="2187" dirty="0"/>
          </a:p>
        </p:txBody>
      </p:sp>
      <p:sp>
        <p:nvSpPr>
          <p:cNvPr id="16" name="Text 13"/>
          <p:cNvSpPr/>
          <p:nvPr/>
        </p:nvSpPr>
        <p:spPr>
          <a:xfrm>
            <a:off x="10568345" y="4628555"/>
            <a:ext cx="2046803" cy="1041559"/>
          </a:xfrm>
          <a:prstGeom prst="rect">
            <a:avLst/>
          </a:prstGeom>
          <a:noFill/>
          <a:ln/>
        </p:spPr>
        <p:txBody>
          <a:bodyPr wrap="squar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Pnömatik Bağlantı Parçası</a:t>
            </a:r>
            <a:endParaRPr lang="en-US" sz="2187" dirty="0"/>
          </a:p>
        </p:txBody>
      </p:sp>
      <p:sp>
        <p:nvSpPr>
          <p:cNvPr id="17" name="Text 14"/>
          <p:cNvSpPr/>
          <p:nvPr/>
        </p:nvSpPr>
        <p:spPr>
          <a:xfrm>
            <a:off x="2037993" y="6364367"/>
            <a:ext cx="2777490" cy="347186"/>
          </a:xfrm>
          <a:prstGeom prst="rect">
            <a:avLst/>
          </a:prstGeom>
          <a:noFill/>
          <a:ln/>
        </p:spPr>
        <p:txBody>
          <a:bodyPr wrap="none" rtlCol="0" anchor="t"/>
          <a:lstStyle/>
          <a:p>
            <a:pPr marL="0" indent="0">
              <a:lnSpc>
                <a:spcPts val="2734"/>
              </a:lnSpc>
              <a:buNone/>
            </a:pPr>
            <a:r>
              <a:rPr lang="en-US" sz="2187" b="1" dirty="0" err="1">
                <a:solidFill>
                  <a:srgbClr val="000000"/>
                </a:solidFill>
                <a:latin typeface="p22-mackinac-pro" pitchFamily="34" charset="0"/>
                <a:ea typeface="p22-mackinac-pro" pitchFamily="34" charset="-122"/>
                <a:cs typeface="p22-mackinac-pro" pitchFamily="34" charset="-120"/>
              </a:rPr>
              <a:t>Manşon</a:t>
            </a:r>
            <a:r>
              <a:rPr lang="tr-TR" sz="2187" b="1" dirty="0">
                <a:solidFill>
                  <a:srgbClr val="000000"/>
                </a:solidFill>
                <a:latin typeface="p22-mackinac-pro" pitchFamily="34" charset="0"/>
                <a:ea typeface="p22-mackinac-pro" pitchFamily="34" charset="-122"/>
                <a:cs typeface="p22-mackinac-pro" pitchFamily="34" charset="-120"/>
              </a:rPr>
              <a:t> Bağlantı </a:t>
            </a:r>
          </a:p>
          <a:p>
            <a:pPr marL="0" indent="0">
              <a:lnSpc>
                <a:spcPts val="2734"/>
              </a:lnSpc>
              <a:buNone/>
            </a:pPr>
            <a:r>
              <a:rPr lang="tr-TR" sz="2187" b="1" dirty="0">
                <a:solidFill>
                  <a:srgbClr val="000000"/>
                </a:solidFill>
                <a:latin typeface="p22-mackinac-pro" pitchFamily="34" charset="0"/>
                <a:ea typeface="p22-mackinac-pro" pitchFamily="34" charset="-122"/>
                <a:cs typeface="p22-mackinac-pro" pitchFamily="34" charset="-120"/>
              </a:rPr>
              <a:t>Parçası</a:t>
            </a:r>
            <a:endParaRPr lang="en-US" sz="2187" dirty="0"/>
          </a:p>
        </p:txBody>
      </p:sp>
      <p:sp>
        <p:nvSpPr>
          <p:cNvPr id="18" name="Text 15"/>
          <p:cNvSpPr/>
          <p:nvPr/>
        </p:nvSpPr>
        <p:spPr>
          <a:xfrm>
            <a:off x="5375553" y="6364367"/>
            <a:ext cx="2046803"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Proje Kutusu</a:t>
            </a:r>
            <a:endParaRPr lang="en-US" sz="2187" dirty="0"/>
          </a:p>
        </p:txBody>
      </p:sp>
      <p:sp>
        <p:nvSpPr>
          <p:cNvPr id="19" name="Text 16"/>
          <p:cNvSpPr/>
          <p:nvPr/>
        </p:nvSpPr>
        <p:spPr>
          <a:xfrm>
            <a:off x="7971949" y="6364367"/>
            <a:ext cx="2046803"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Lehim</a:t>
            </a:r>
            <a:endParaRPr lang="en-US" sz="2187" dirty="0"/>
          </a:p>
        </p:txBody>
      </p:sp>
      <p:sp>
        <p:nvSpPr>
          <p:cNvPr id="20" name="Text 17"/>
          <p:cNvSpPr/>
          <p:nvPr/>
        </p:nvSpPr>
        <p:spPr>
          <a:xfrm>
            <a:off x="10568345" y="6364367"/>
            <a:ext cx="2046803" cy="694373"/>
          </a:xfrm>
          <a:prstGeom prst="rect">
            <a:avLst/>
          </a:prstGeom>
          <a:noFill/>
          <a:ln/>
        </p:spPr>
        <p:txBody>
          <a:bodyPr wrap="squar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2 Adet Micro USB Kablosu</a:t>
            </a:r>
            <a:endParaRPr lang="en-US" sz="218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524119"/>
            <a:ext cx="6465808"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ESP32 Mikrodenetleyici</a:t>
            </a:r>
            <a:endParaRPr lang="en-US" sz="4374" dirty="0"/>
          </a:p>
        </p:txBody>
      </p:sp>
      <p:sp>
        <p:nvSpPr>
          <p:cNvPr id="5" name="Text 2"/>
          <p:cNvSpPr/>
          <p:nvPr/>
        </p:nvSpPr>
        <p:spPr>
          <a:xfrm>
            <a:off x="2037993" y="2751653"/>
            <a:ext cx="500622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ESP32, IoT (Nesnelerin İnterneti) uygulamaları için geliştirilmiş güçlü ve esnek bir mikrodenetleyicidir. Dahili Wi-Fi ve Bluetooth yetenekleri, verimli performansı ve çok çekirdekli mimarisi ile öne çıkar.</a:t>
            </a:r>
            <a:endParaRPr lang="en-US" sz="1750" dirty="0"/>
          </a:p>
        </p:txBody>
      </p:sp>
      <p:sp>
        <p:nvSpPr>
          <p:cNvPr id="6" name="Text 3"/>
          <p:cNvSpPr/>
          <p:nvPr/>
        </p:nvSpPr>
        <p:spPr>
          <a:xfrm>
            <a:off x="2037993" y="4728567"/>
            <a:ext cx="500622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ESP32, su kontrol sistemindeki ana denetleyici görevi üstlenir. Sensörlerden gelen verileri işler, röle ve selenoid vanalar gibi aktuatörleri kontrol eder ve tüm sistemi Blynk uygulamasıyla entegre eder.</a:t>
            </a:r>
            <a:endParaRPr lang="en-US" sz="1750" dirty="0"/>
          </a:p>
        </p:txBody>
      </p:sp>
      <p:pic>
        <p:nvPicPr>
          <p:cNvPr id="7" name="Image 1" descr="preencoded.png"/>
          <p:cNvPicPr>
            <a:picLocks noChangeAspect="1"/>
          </p:cNvPicPr>
          <p:nvPr/>
        </p:nvPicPr>
        <p:blipFill>
          <a:blip r:embed="rId4"/>
          <a:stretch>
            <a:fillRect/>
          </a:stretch>
        </p:blipFill>
        <p:spPr>
          <a:xfrm>
            <a:off x="7593806" y="2801660"/>
            <a:ext cx="5006221" cy="35890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765227"/>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Su Akış Sensörleri</a:t>
            </a:r>
            <a:endParaRPr lang="en-US" sz="4374" dirty="0"/>
          </a:p>
        </p:txBody>
      </p:sp>
      <p:sp>
        <p:nvSpPr>
          <p:cNvPr id="6" name="Text 2"/>
          <p:cNvSpPr/>
          <p:nvPr/>
        </p:nvSpPr>
        <p:spPr>
          <a:xfrm>
            <a:off x="833199" y="3792855"/>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Su akış sensörleri, akıllı su kontrol sisteminde kritik rol oynayan temel bileşenlerdir. Bu sensörler, sistemdeki su akışını ölçer ve gerçek zamanlı olarak su tüketim verilerini sağlar.</a:t>
            </a:r>
            <a:endParaRPr lang="en-US" sz="1750" dirty="0"/>
          </a:p>
        </p:txBody>
      </p:sp>
      <p:sp>
        <p:nvSpPr>
          <p:cNvPr id="7" name="Text 3"/>
          <p:cNvSpPr/>
          <p:nvPr/>
        </p:nvSpPr>
        <p:spPr>
          <a:xfrm>
            <a:off x="833199" y="5108972"/>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TotalTime>
  <Words>1689</Words>
  <Application>Microsoft Office PowerPoint</Application>
  <PresentationFormat>Özel</PresentationFormat>
  <Paragraphs>200</Paragraphs>
  <Slides>30</Slides>
  <Notes>30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30</vt:i4>
      </vt:variant>
    </vt:vector>
  </HeadingPairs>
  <TitlesOfParts>
    <vt:vector size="34" baseType="lpstr">
      <vt:lpstr>Arial</vt:lpstr>
      <vt:lpstr>Eudoxus Sans</vt:lpstr>
      <vt:lpstr>p22-mackinac-pro</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Ahmed Bera Ekimci</cp:lastModifiedBy>
  <cp:revision>5</cp:revision>
  <dcterms:created xsi:type="dcterms:W3CDTF">2024-05-21T19:40:08Z</dcterms:created>
  <dcterms:modified xsi:type="dcterms:W3CDTF">2024-07-04T20:28:31Z</dcterms:modified>
</cp:coreProperties>
</file>